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Lst>
  <p:sldSz cy="5143500" cx="9144000"/>
  <p:notesSz cx="6858000" cy="9144000"/>
  <p:embeddedFontLst>
    <p:embeddedFont>
      <p:font typeface="Roboto"/>
      <p:regular r:id="rId115"/>
      <p:bold r:id="rId116"/>
      <p:italic r:id="rId117"/>
      <p:boldItalic r:id="rId118"/>
    </p:embeddedFont>
    <p:embeddedFont>
      <p:font typeface="Roboto Medium"/>
      <p:regular r:id="rId119"/>
      <p:bold r:id="rId120"/>
      <p:italic r:id="rId121"/>
      <p:boldItalic r:id="rId122"/>
    </p:embeddedFont>
    <p:embeddedFont>
      <p:font typeface="Roboto Light"/>
      <p:regular r:id="rId123"/>
      <p:bold r:id="rId124"/>
      <p:italic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7EF601-5555-4A61-B5A6-AAAC09C4DC8B}">
  <a:tblStyle styleId="{B87EF601-5555-4A61-B5A6-AAAC09C4DC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6" Type="http://schemas.openxmlformats.org/officeDocument/2006/relationships/font" Target="fonts/RobotoLight-boldItalic.fntdata"/><Relationship Id="rId26" Type="http://schemas.openxmlformats.org/officeDocument/2006/relationships/slide" Target="slides/slide20.xml"/><Relationship Id="rId121" Type="http://schemas.openxmlformats.org/officeDocument/2006/relationships/font" Target="fonts/RobotoMedium-italic.fntdata"/><Relationship Id="rId25" Type="http://schemas.openxmlformats.org/officeDocument/2006/relationships/slide" Target="slides/slide19.xml"/><Relationship Id="rId120"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Light-italic.fntdata"/><Relationship Id="rId29" Type="http://schemas.openxmlformats.org/officeDocument/2006/relationships/slide" Target="slides/slide23.xml"/><Relationship Id="rId124" Type="http://schemas.openxmlformats.org/officeDocument/2006/relationships/font" Target="fonts/RobotoLight-bold.fntdata"/><Relationship Id="rId123" Type="http://schemas.openxmlformats.org/officeDocument/2006/relationships/font" Target="fonts/RobotoLight-regular.fntdata"/><Relationship Id="rId122" Type="http://schemas.openxmlformats.org/officeDocument/2006/relationships/font" Target="fonts/RobotoMedium-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boldItalic.fntdata"/><Relationship Id="rId117" Type="http://schemas.openxmlformats.org/officeDocument/2006/relationships/font" Target="fonts/Roboto-italic.fntdata"/><Relationship Id="rId116" Type="http://schemas.openxmlformats.org/officeDocument/2006/relationships/font" Target="fonts/Roboto-bold.fntdata"/><Relationship Id="rId115" Type="http://schemas.openxmlformats.org/officeDocument/2006/relationships/font" Target="fonts/Roboto-regular.fntdata"/><Relationship Id="rId119" Type="http://schemas.openxmlformats.org/officeDocument/2006/relationships/font" Target="fonts/RobotoMedium-regular.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dan_abramov/status/981866109136719874"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ab6c9ae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ab6c9ae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ab6c9ae4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ab6c9ae4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fab6c9ae4c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fab6c9ae4c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fab6c9ae4c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fab6c9ae4c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fab6c9ae4c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fab6c9ae4c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fab6c9ae4c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fab6c9ae4c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fab6c9ae4c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fab6c9ae4c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1176"/>
              </a:lnSpc>
              <a:spcBef>
                <a:spcPts val="2900"/>
              </a:spcBef>
              <a:spcAft>
                <a:spcPts val="0"/>
              </a:spcAft>
              <a:buClr>
                <a:schemeClr val="dk1"/>
              </a:buClr>
              <a:buSzPts val="1100"/>
              <a:buFont typeface="Arial"/>
              <a:buNone/>
            </a:pPr>
            <a:r>
              <a:rPr b="1" lang="pt-BR" sz="1950">
                <a:solidFill>
                  <a:srgbClr val="292929"/>
                </a:solidFill>
                <a:highlight>
                  <a:srgbClr val="FFFFFF"/>
                </a:highlight>
              </a:rPr>
              <a:t>Jest and Enzyme</a:t>
            </a:r>
            <a:endParaRPr b="1" sz="1950">
              <a:solidFill>
                <a:srgbClr val="292929"/>
              </a:solidFill>
              <a:highlight>
                <a:srgbClr val="FFFFFF"/>
              </a:highlight>
            </a:endParaRPr>
          </a:p>
          <a:p>
            <a:pPr indent="-330200" lvl="0" marL="749300" rtl="0" algn="l">
              <a:lnSpc>
                <a:spcPct val="218181"/>
              </a:lnSpc>
              <a:spcBef>
                <a:spcPts val="1400"/>
              </a:spcBef>
              <a:spcAft>
                <a:spcPts val="0"/>
              </a:spcAft>
              <a:buClr>
                <a:srgbClr val="292929"/>
              </a:buClr>
              <a:buSzPts val="1600"/>
              <a:buFont typeface="Georgia"/>
              <a:buChar char="●"/>
            </a:pPr>
            <a:r>
              <a:rPr lang="pt-BR" sz="1600">
                <a:solidFill>
                  <a:srgbClr val="292929"/>
                </a:solidFill>
                <a:highlight>
                  <a:srgbClr val="FFFFFF"/>
                </a:highlight>
                <a:latin typeface="Georgia"/>
                <a:ea typeface="Georgia"/>
                <a:cs typeface="Georgia"/>
                <a:sym typeface="Georgia"/>
              </a:rPr>
              <a:t>Both Jest and Enzyme are specifically designed to test React applications, Jest can be used with any other Javascript app but Enzyme only works with React.</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Char char="●"/>
            </a:pPr>
            <a:r>
              <a:rPr lang="pt-BR" sz="1600">
                <a:solidFill>
                  <a:srgbClr val="292929"/>
                </a:solidFill>
                <a:highlight>
                  <a:srgbClr val="FFFFFF"/>
                </a:highlight>
                <a:latin typeface="Georgia"/>
                <a:ea typeface="Georgia"/>
                <a:cs typeface="Georgia"/>
                <a:sym typeface="Georgia"/>
              </a:rPr>
              <a:t>Jest can be used without Enzyme to render components and test with snapshots, Enzyme simply adds additional functionality.</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Char char="●"/>
            </a:pPr>
            <a:r>
              <a:rPr lang="pt-BR" sz="1600">
                <a:solidFill>
                  <a:srgbClr val="292929"/>
                </a:solidFill>
                <a:highlight>
                  <a:srgbClr val="FFFFFF"/>
                </a:highlight>
                <a:latin typeface="Georgia"/>
                <a:ea typeface="Georgia"/>
                <a:cs typeface="Georgia"/>
                <a:sym typeface="Georgia"/>
              </a:rPr>
              <a:t>Enzyme can be used without Jest, however Enzyme </a:t>
            </a:r>
            <a:r>
              <a:rPr b="1" lang="pt-BR" sz="1600">
                <a:solidFill>
                  <a:srgbClr val="292929"/>
                </a:solidFill>
                <a:highlight>
                  <a:srgbClr val="FFFFFF"/>
                </a:highlight>
                <a:latin typeface="Georgia"/>
                <a:ea typeface="Georgia"/>
                <a:cs typeface="Georgia"/>
                <a:sym typeface="Georgia"/>
              </a:rPr>
              <a:t>must</a:t>
            </a:r>
            <a:r>
              <a:rPr lang="pt-BR" sz="1600">
                <a:solidFill>
                  <a:srgbClr val="292929"/>
                </a:solidFill>
                <a:highlight>
                  <a:srgbClr val="FFFFFF"/>
                </a:highlight>
                <a:latin typeface="Georgia"/>
                <a:ea typeface="Georgia"/>
                <a:cs typeface="Georgia"/>
                <a:sym typeface="Georgia"/>
              </a:rPr>
              <a:t> be paired with another test runner if Jest is not used.</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fab6c9ae4c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fab6c9ae4c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fab6c9ae4c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fab6c9ae4c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facefc8e1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facefc8e1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facefc8e1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facefc8e1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ab6c9ae4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ab6c9ae4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ab6c9ae4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ab6c9ae4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ab6c9ae4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ab6c9ae4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ab6c9ae4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ab6c9ae4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ab6c9ae4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ab6c9ae4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acefc8e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acefc8e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ab6c9ae4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ab6c9ae4c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ab6c9ae4c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ab6c9ae4c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ab6c9ae4c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ab6c9ae4c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ab6c9ae4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fab6c9ae4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ab6c9ae4c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ab6c9ae4c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ab6c9ae4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ab6c9ae4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ab6c9ae4c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ab6c9ae4c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ab6c9ae4c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fab6c9ae4c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ab6c9ae4c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ab6c9ae4c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ab6c9ae4c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fab6c9ae4c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ab6c9ae4c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ab6c9ae4c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An element with position: relative; is positioned relative to its normal position:&lt;/p&gt;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An element with position: fixed; is positioned relative to the viewport, which means it always stays in the same place even if the page is scrolled:</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ab6c9ae4c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ab6c9ae4c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ab6c9ae4c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ab6c9ae4c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ab6c9ae4c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ab6c9ae4c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ab6c9ae4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fab6c9ae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ab6c9ae4c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ab6c9ae4c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Additional link</a:t>
            </a:r>
            <a:br>
              <a:rPr lang="pt-BR"/>
            </a:br>
            <a:r>
              <a:rPr lang="pt-BR"/>
              <a:t>https://flukeout.github.io/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ab6c9ae4c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ab6c9ae4c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ab6c9ae4c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fab6c9ae4c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ab6c9ae4c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fab6c9ae4c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ab6c9ae4c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ab6c9ae4c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ab6c9ae4c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ab6c9ae4c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ab6c9ae4c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ab6c9ae4c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ab6c9ae4c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ab6c9ae4c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ab6c9ae4c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ab6c9ae4c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ab6c9ae4c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ab6c9ae4c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ab6c9ae4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ab6c9ae4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ab6c9ae4c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ab6c9ae4c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ab6c9ae4c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ab6c9ae4c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acefc8e1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facefc8e1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ab6c9ae4c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fab6c9ae4c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 ES4 effort faltered amidst strong competition from closed ecosystems like Flash/Actionscript.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Primeira onda até 2004-&gt; Concepção</a:t>
            </a:r>
            <a:endParaRPr/>
          </a:p>
          <a:p>
            <a:pPr indent="0" lvl="0" marL="0" rtl="0" algn="l">
              <a:spcBef>
                <a:spcPts val="0"/>
              </a:spcBef>
              <a:spcAft>
                <a:spcPts val="0"/>
              </a:spcAft>
              <a:buNone/>
            </a:pPr>
            <a:r>
              <a:rPr lang="pt-BR"/>
              <a:t>Segunda onda de 2009 a 2019 -&gt; crescimento e expansão</a:t>
            </a:r>
            <a:endParaRPr/>
          </a:p>
          <a:p>
            <a:pPr indent="0" lvl="0" marL="0" rtl="0" algn="l">
              <a:spcBef>
                <a:spcPts val="0"/>
              </a:spcBef>
              <a:spcAft>
                <a:spcPts val="0"/>
              </a:spcAft>
              <a:buNone/>
            </a:pPr>
            <a:r>
              <a:rPr lang="pt-BR"/>
              <a:t>Terceira onda: es modules (snowpack; IE11 will lost its support; Typescript;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fab6c9ae4c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fab6c9ae4c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fab6c9ae4c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fab6c9ae4c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fab6c9ae4c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fab6c9ae4c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Em JavaScript somente funções tem escopo, se criar uma variável dentro de if passa a ser acessada por todo restante da função.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fab6c9ae4c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fab6c9ae4c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ab6c9ae4c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fab6c9ae4c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ab6c9ae4c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fab6c9ae4c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ab6c9ae4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ab6c9ae4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202124"/>
                </a:solidFill>
                <a:highlight>
                  <a:srgbClr val="FFFFFF"/>
                </a:highlight>
                <a:latin typeface="Roboto"/>
                <a:ea typeface="Roboto"/>
                <a:cs typeface="Roboto"/>
                <a:sym typeface="Roboto"/>
              </a:rPr>
              <a:t>Danilo.. a nota de aprovacao no modulo e 5.0 e no curso no total é 7.0</a:t>
            </a:r>
            <a:endParaRPr sz="10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pt-BR" sz="1000">
                <a:solidFill>
                  <a:srgbClr val="202124"/>
                </a:solidFill>
                <a:highlight>
                  <a:srgbClr val="FFFFFF"/>
                </a:highlight>
                <a:latin typeface="Roboto"/>
                <a:ea typeface="Roboto"/>
                <a:cs typeface="Roboto"/>
                <a:sym typeface="Roboto"/>
              </a:rPr>
              <a:t>a nota final do modulo é ponderada pela nota de cada parte (30-front +40-back + 10-arq-geral)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fab6c9ae4c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fab6c9ae4c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ab6c9ae4c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fab6c9ae4c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fab6c9ae4c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fab6c9ae4c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fab6c9ae4c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fab6c9ae4c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ab6c9ae4c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ab6c9ae4c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ab6c9ae4c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fab6c9ae4c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ab6c9ae4c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fab6c9ae4c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fab6c9ae4c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fab6c9ae4c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cb599057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cb599057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cb599057c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cb599057c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ab6c9ae4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ab6c9ae4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b599057c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b599057c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cb599057c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cb599057c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cb599057c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cb599057c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fab6c9ae4c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fab6c9ae4c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fab6c9ae4c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fab6c9ae4c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acefc8e1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facefc8e1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fab6c9ae4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fab6c9ae4c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fab6c9ae4c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fab6c9ae4c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fab6c9ae4c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fab6c9ae4c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fab6c9ae4c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fab6c9ae4c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ab6c9ae4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ab6c9ae4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fab6c9ae4c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fab6c9ae4c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fab6c9ae4c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fab6c9ae4c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fab6c9ae4c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fab6c9ae4c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fab6c9ae4c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fab6c9ae4c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fab6c9ae4c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fab6c9ae4c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fab6c9ae4c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fab6c9ae4c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fab6c9ae4c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fab6c9ae4c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fab6c9ae4c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fab6c9ae4c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fab6c9ae4c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fab6c9ae4c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facefc8e1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facefc8e1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ab6c9ae4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ab6c9ae4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f76170f39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f76170f39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fab6c9ae4c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fab6c9ae4c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fab6c9ae4c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fab6c9ae4c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fab6c9ae4c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fab6c9ae4c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fab6c9ae4c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fab6c9ae4c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fab6c9ae4c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fab6c9ae4c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fab6c9ae4c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fab6c9ae4c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fab6c9ae4c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fab6c9ae4c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Pure and has no side effects:</a:t>
            </a:r>
            <a:endParaRPr/>
          </a:p>
          <a:p>
            <a:pPr indent="0" lvl="0" marL="0" rtl="0" algn="l">
              <a:spcBef>
                <a:spcPts val="0"/>
              </a:spcBef>
              <a:spcAft>
                <a:spcPts val="0"/>
              </a:spcAft>
              <a:buNone/>
            </a:pPr>
            <a:r>
              <a:rPr lang="pt-BR"/>
              <a:t>It means you shouldn’t try to touch the DOM, fire AJAX requests, and in general do something a user would notice there</a:t>
            </a:r>
            <a:endParaRPr/>
          </a:p>
          <a:p>
            <a:pPr indent="0" lvl="0" marL="0" rtl="0" algn="l">
              <a:spcBef>
                <a:spcPts val="0"/>
              </a:spcBef>
              <a:spcAft>
                <a:spcPts val="0"/>
              </a:spcAft>
              <a:buNone/>
            </a:pPr>
            <a:r>
              <a:rPr lang="pt-BR" u="sng">
                <a:solidFill>
                  <a:schemeClr val="hlink"/>
                </a:solidFill>
                <a:hlinkClick r:id="rId2"/>
              </a:rPr>
              <a:t>https://twitter.com/dan_abramov/status/981866109136719874</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fab6c9ae4c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fab6c9ae4c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fab6c9ae4c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fab6c9ae4c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ab6c9ae4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ab6c9ae4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fab6c9ae4c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fab6c9ae4c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fab6c9ae4c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fab6c9ae4c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fab6c9ae4c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fab6c9ae4c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2300"/>
              </a:spcBef>
              <a:spcAft>
                <a:spcPts val="0"/>
              </a:spcAft>
              <a:buNone/>
            </a:pPr>
            <a:r>
              <a:t/>
            </a:r>
            <a:endParaRPr sz="1300">
              <a:solidFill>
                <a:schemeClr val="dk1"/>
              </a:solidFill>
              <a:latin typeface="Roboto"/>
              <a:ea typeface="Roboto"/>
              <a:cs typeface="Roboto"/>
              <a:sym typeface="Roboto"/>
            </a:endParaRPr>
          </a:p>
          <a:p>
            <a:pPr indent="0" lvl="0" marL="0" rtl="0" algn="l">
              <a:lnSpc>
                <a:spcPct val="170000"/>
              </a:lnSpc>
              <a:spcBef>
                <a:spcPts val="2300"/>
              </a:spcBef>
              <a:spcAft>
                <a:spcPts val="0"/>
              </a:spcAft>
              <a:buClr>
                <a:schemeClr val="dk1"/>
              </a:buClr>
              <a:buSzPts val="1100"/>
              <a:buFont typeface="Arial"/>
              <a:buNone/>
            </a:pPr>
            <a:r>
              <a:rPr lang="pt-BR" sz="1300">
                <a:solidFill>
                  <a:schemeClr val="dk1"/>
                </a:solidFill>
                <a:latin typeface="Roboto"/>
                <a:ea typeface="Roboto"/>
                <a:cs typeface="Roboto"/>
                <a:sym typeface="Roboto"/>
              </a:rPr>
              <a:t>Sometimes we think about components as being “special cases” of other components. For example, we might say that a </a:t>
            </a:r>
            <a:r>
              <a:rPr lang="pt-BR" sz="1200">
                <a:solidFill>
                  <a:srgbClr val="1A1A1A"/>
                </a:solidFill>
                <a:latin typeface="Courier New"/>
                <a:ea typeface="Courier New"/>
                <a:cs typeface="Courier New"/>
                <a:sym typeface="Courier New"/>
              </a:rPr>
              <a:t>WelcomeDialog</a:t>
            </a:r>
            <a:r>
              <a:rPr lang="pt-BR" sz="1300">
                <a:solidFill>
                  <a:schemeClr val="dk1"/>
                </a:solidFill>
                <a:latin typeface="Roboto"/>
                <a:ea typeface="Roboto"/>
                <a:cs typeface="Roboto"/>
                <a:sym typeface="Roboto"/>
              </a:rPr>
              <a:t> is a special case of </a:t>
            </a:r>
            <a:r>
              <a:rPr lang="pt-BR" sz="1200">
                <a:solidFill>
                  <a:srgbClr val="1A1A1A"/>
                </a:solidFill>
                <a:latin typeface="Courier New"/>
                <a:ea typeface="Courier New"/>
                <a:cs typeface="Courier New"/>
                <a:sym typeface="Courier New"/>
              </a:rPr>
              <a:t>Dialog</a:t>
            </a:r>
            <a:r>
              <a:rPr lang="pt-BR" sz="1300">
                <a:solidFill>
                  <a:schemeClr val="dk1"/>
                </a:solidFill>
                <a:latin typeface="Roboto"/>
                <a:ea typeface="Roboto"/>
                <a:cs typeface="Roboto"/>
                <a:sym typeface="Roboto"/>
              </a:rPr>
              <a:t>.</a:t>
            </a:r>
            <a:endParaRPr sz="1300">
              <a:solidFill>
                <a:schemeClr val="dk1"/>
              </a:solidFill>
              <a:latin typeface="Roboto"/>
              <a:ea typeface="Roboto"/>
              <a:cs typeface="Roboto"/>
              <a:sym typeface="Roboto"/>
            </a:endParaRPr>
          </a:p>
          <a:p>
            <a:pPr indent="0" lvl="0" marL="0" rtl="0" algn="l">
              <a:lnSpc>
                <a:spcPct val="170000"/>
              </a:lnSpc>
              <a:spcBef>
                <a:spcPts val="2300"/>
              </a:spcBef>
              <a:spcAft>
                <a:spcPts val="0"/>
              </a:spcAft>
              <a:buClr>
                <a:schemeClr val="dk1"/>
              </a:buClr>
              <a:buSzPts val="1100"/>
              <a:buFont typeface="Arial"/>
              <a:buNone/>
            </a:pPr>
            <a:r>
              <a:rPr lang="pt-BR" sz="1300">
                <a:solidFill>
                  <a:schemeClr val="dk1"/>
                </a:solidFill>
                <a:latin typeface="Roboto"/>
                <a:ea typeface="Roboto"/>
                <a:cs typeface="Roboto"/>
                <a:sym typeface="Roboto"/>
              </a:rPr>
              <a:t>In React, this is also achieved by composition, where a more “specific” component renders a more “generic” one and configures it with props:</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fab6c9ae4c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fab6c9ae4c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fab6c9ae4c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fab6c9ae4c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fab6c9ae4c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fab6c9ae4c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fab6c9ae4c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fab6c9ae4c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fab6c9ae4c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fab6c9ae4c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fab6c9ae4c_0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fab6c9ae4c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pt-BR" sz="1400">
                <a:solidFill>
                  <a:schemeClr val="dk2"/>
                </a:solidFill>
                <a:latin typeface="Roboto"/>
                <a:ea typeface="Roboto"/>
                <a:cs typeface="Roboto"/>
                <a:sym typeface="Roboto"/>
              </a:rPr>
              <a:t>It’s hard to reuse stateful logic between components</a:t>
            </a:r>
            <a:endParaRPr sz="1400">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pt-BR" sz="1200">
                <a:solidFill>
                  <a:schemeClr val="dk1"/>
                </a:solidFill>
                <a:latin typeface="Roboto"/>
                <a:ea typeface="Roboto"/>
                <a:cs typeface="Roboto"/>
                <a:sym typeface="Roboto"/>
              </a:rPr>
              <a:t>React doesn’t offer a way to “attach” reusable behavior to a component (for example, connecting it to a store). Wrapper Hell</a:t>
            </a:r>
            <a:endParaRPr sz="1400">
              <a:solidFill>
                <a:schemeClr val="dk2"/>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fab6c9ae4c_0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fab6c9ae4c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80.png"/><Relationship Id="rId4" Type="http://schemas.openxmlformats.org/officeDocument/2006/relationships/image" Target="../media/image102.gi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80.png"/><Relationship Id="rId4" Type="http://schemas.openxmlformats.org/officeDocument/2006/relationships/hyperlink" Target="https://jsonplaceholder.typicode.com/users" TargetMode="External"/><Relationship Id="rId5" Type="http://schemas.openxmlformats.org/officeDocument/2006/relationships/hyperlink" Target="https://codesandbox.io/s/fetch-bipc9" TargetMode="External"/><Relationship Id="rId6" Type="http://schemas.openxmlformats.org/officeDocument/2006/relationships/image" Target="../media/image102.gi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0.png"/><Relationship Id="rId4"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8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80.png"/><Relationship Id="rId4" Type="http://schemas.openxmlformats.org/officeDocument/2006/relationships/hyperlink" Target="https://medium.com/codeclan/testing-react-with-jest-and-enzyme-20505fec4675"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0.png"/><Relationship Id="rId4" Type="http://schemas.openxmlformats.org/officeDocument/2006/relationships/image" Target="../media/image102.g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0.png"/><Relationship Id="rId4" Type="http://schemas.openxmlformats.org/officeDocument/2006/relationships/image" Target="../media/image102.gi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0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80.png"/><Relationship Id="rId4" Type="http://schemas.openxmlformats.org/officeDocument/2006/relationships/image" Target="../media/image96.png"/><Relationship Id="rId5" Type="http://schemas.openxmlformats.org/officeDocument/2006/relationships/hyperlink" Target="https://www.figma.com/file/2lWIBKeETdp4WW0GTYjBoa/Tafeito?node-id=6950%3A4086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site.dc.ufscar.br/" TargetMode="External"/><Relationship Id="rId4" Type="http://schemas.openxmlformats.org/officeDocument/2006/relationships/hyperlink" Target="https://developer.mozilla.org/pt-BR/docs/Web/HTML/Element" TargetMode="External"/><Relationship Id="rId5" Type="http://schemas.openxmlformats.org/officeDocument/2006/relationships/hyperlink" Target="https://validator.w3.org/nu/" TargetMode="External"/><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eveloper.mozilla.org/pt-BR/docs/Web/HTML/Element" TargetMode="External"/><Relationship Id="rId4" Type="http://schemas.openxmlformats.org/officeDocument/2006/relationships/hyperlink" Target="https://validator.w3.org/nu/" TargetMode="External"/><Relationship Id="rId5" Type="http://schemas.openxmlformats.org/officeDocument/2006/relationships/image" Target="../media/image4.png"/><Relationship Id="rId6"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hyperlink" Target="https://en.wikipedia.org/wiki/Cascading_Style_Sheets#Difficulty_with_adop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6.gif"/><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spreadsheets/d/1Fs-iTXp_sBdwfzm86d_kCA7fHiNgCHipc74pMTKR9S4/edit#gid=0" TargetMode="External"/><Relationship Id="rId4" Type="http://schemas.openxmlformats.org/officeDocument/2006/relationships/hyperlink" Target="https://react-brasil.github.io/react-brasil-slac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hyperlink" Target="https://www.w3schools.com/cssref/css_selectors.asp"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hyperlink" Target="https://www.w3.org/Style/CSS/all-properties.en.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2.gif"/><Relationship Id="rId5" Type="http://schemas.openxmlformats.org/officeDocument/2006/relationships/image" Target="../media/image27.png"/><Relationship Id="rId6" Type="http://schemas.openxmlformats.org/officeDocument/2006/relationships/hyperlink" Target="https://flexboxfroggy.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38.png"/><Relationship Id="rId6" Type="http://schemas.openxmlformats.org/officeDocument/2006/relationships/hyperlink" Target="https://meet.google.com/linkredirect?authuser=0&amp;dest=https%3A%2F%2Fcaniuse.com%2F%23search%3Dcss-gri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2.gif"/><Relationship Id="rId5" Type="http://schemas.openxmlformats.org/officeDocument/2006/relationships/hyperlink" Target="https://cssgridgarden.com/" TargetMode="External"/><Relationship Id="rId6"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mailto:danilo@sigalei.com.br" TargetMode="External"/><Relationship Id="rId5" Type="http://schemas.openxmlformats.org/officeDocument/2006/relationships/hyperlink" Target="https://www.linkedin.com/in/daniloamaraloliveir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github.com/manojVivek/responsively-app" TargetMode="External"/><Relationship Id="rId4" Type="http://schemas.openxmlformats.org/officeDocument/2006/relationships/image" Target="../media/image8.png"/><Relationship Id="rId5" Type="http://schemas.openxmlformats.org/officeDocument/2006/relationships/image" Target="../media/image45.gif"/><Relationship Id="rId6"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en.wikipedia.org/wiki/ECMAScript" TargetMode="External"/><Relationship Id="rId4" Type="http://schemas.openxmlformats.org/officeDocument/2006/relationships/hyperlink" Target="https://www.swyx.io/writing/js-third-age/" TargetMode="External"/><Relationship Id="rId5" Type="http://schemas.openxmlformats.org/officeDocument/2006/relationships/image" Target="../media/image5.png"/><Relationship Id="rId6"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kangax.github.io/compat-table/es6/" TargetMode="External"/><Relationship Id="rId4" Type="http://schemas.openxmlformats.org/officeDocument/2006/relationships/hyperlink" Target="http://es6-features.org/" TargetMode="External"/><Relationship Id="rId5" Type="http://schemas.openxmlformats.org/officeDocument/2006/relationships/hyperlink" Target="https://ponyfoo.com/articles/tagged/es6-in-depth" TargetMode="External"/><Relationship Id="rId6" Type="http://schemas.openxmlformats.org/officeDocument/2006/relationships/hyperlink" Target="https://www.swyx.io/writing/js-third-age/" TargetMode="External"/><Relationship Id="rId7" Type="http://schemas.openxmlformats.org/officeDocument/2006/relationships/hyperlink" Target="https://github.com/tc39/ecma262" TargetMode="External"/><Relationship Id="rId8"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55.png"/><Relationship Id="rId5" Type="http://schemas.openxmlformats.org/officeDocument/2006/relationships/hyperlink" Target="https://www.w3schools.com/js/js_scope.asp"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42.png"/><Relationship Id="rId5" Type="http://schemas.openxmlformats.org/officeDocument/2006/relationships/hyperlink" Target="https://www.freecodecamp.org/news/var-let-and-const-whats-the-difference/#:~:text=var%20declarations%20are%20globally%20scoped%20or%20function%20scoped%20while%20let,the%20top%20of%20their%20scop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hyperlink" Target="https://github.com/denysdovhan/wtfjs" TargetMode="External"/><Relationship Id="rId5"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103.png"/><Relationship Id="rId5" Type="http://schemas.openxmlformats.org/officeDocument/2006/relationships/image" Target="../media/image44.png"/><Relationship Id="rId6"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49.png"/><Relationship Id="rId5" Type="http://schemas.openxmlformats.org/officeDocument/2006/relationships/hyperlink" Target="https://developer.mozilla.org/en-US/docs/Web/JavaScript/Reference/Functions/Arrow_function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png"/><Relationship Id="rId4" Type="http://schemas.openxmlformats.org/officeDocument/2006/relationships/image" Target="../media/image51.png"/><Relationship Id="rId5" Type="http://schemas.openxmlformats.org/officeDocument/2006/relationships/hyperlink" Target="https://developer.mozilla.org/en-US/docs/Web/JavaScript/Reference/Operators/Destructuring_assignmen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48.png"/><Relationship Id="rId5" Type="http://schemas.openxmlformats.org/officeDocument/2006/relationships/hyperlink" Target="https://developer.mozilla.org/en-US/docs/Web/JavaScript/Reference/Operators/Spread_syntax"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62.png"/><Relationship Id="rId5" Type="http://schemas.openxmlformats.org/officeDocument/2006/relationships/hyperlink" Target="https://developer.mozilla.org/en-US/docs/Web/JavaScript/Reference/Global_Objects/Promis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53.png"/><Relationship Id="rId5" Type="http://schemas.openxmlformats.org/officeDocument/2006/relationships/hyperlink" Target="https://developer.mozilla.org/en-US/docs/Web/JavaScript/Reference/Statements/clas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56.png"/><Relationship Id="rId5"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58.png"/><Relationship Id="rId5" Type="http://schemas.openxmlformats.org/officeDocument/2006/relationships/hyperlink" Target="https://developer.mozilla.org/en-US/docs/Web/JavaScript/Reference/Statements/async_functio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png"/><Relationship Id="rId4" Type="http://schemas.openxmlformats.org/officeDocument/2006/relationships/image" Target="../media/image69.png"/><Relationship Id="rId5" Type="http://schemas.openxmlformats.org/officeDocument/2006/relationships/image" Target="../media/image45.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docs.google.com/document/d/1vJbPzj69Uqc8J867jfJ-at_NUfoN7sn3SW-SXyK6n5Q/edit" TargetMode="External"/><Relationship Id="rId4" Type="http://schemas.openxmlformats.org/officeDocument/2006/relationships/image" Target="../media/image5.png"/><Relationship Id="rId5"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9.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medium.com/javarevisited/top-10-free-typescript-courses-to-learn-online-best-of-lot-44bce9da41d1" TargetMode="External"/><Relationship Id="rId4" Type="http://schemas.openxmlformats.org/officeDocument/2006/relationships/image" Target="../media/image59.png"/><Relationship Id="rId5"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7.gif"/><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roadmap.sh/frontend" TargetMode="External"/><Relationship Id="rId4" Type="http://schemas.openxmlformats.org/officeDocument/2006/relationships/hyperlink" Target="https://www.freecodecamp.org/news/from-zero-to-front-end-hero-part-1-7d4f7f0bff02/" TargetMode="External"/><Relationship Id="rId5" Type="http://schemas.openxmlformats.org/officeDocument/2006/relationships/hyperlink" Target="https://medium.com/free-code-camp/from-zero-to-front-end-hero-part-2-adfa4824da9b" TargetMode="External"/><Relationship Id="rId6"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7.gif"/><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9.png"/><Relationship Id="rId4" Type="http://schemas.openxmlformats.org/officeDocument/2006/relationships/image" Target="../media/image68.png"/><Relationship Id="rId5"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7.gif"/><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9.png"/><Relationship Id="rId4" Type="http://schemas.openxmlformats.org/officeDocument/2006/relationships/image" Target="../media/image71.png"/><Relationship Id="rId5"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7.gif"/><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9.png"/><Relationship Id="rId4" Type="http://schemas.openxmlformats.org/officeDocument/2006/relationships/image" Target="../media/image72.png"/><Relationship Id="rId5"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7.gif"/><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9.png"/><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7.gif"/><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0.png"/><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0.png"/><Relationship Id="rId4" Type="http://schemas.openxmlformats.org/officeDocument/2006/relationships/image" Target="../media/image84.png"/><Relationship Id="rId5" Type="http://schemas.openxmlformats.org/officeDocument/2006/relationships/hyperlink" Target="https://codepen.io/oliveiradanilo/pen/KKVXMQb"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create-react-app.dev/" TargetMode="External"/><Relationship Id="rId4" Type="http://schemas.openxmlformats.org/officeDocument/2006/relationships/image" Target="../media/image80.png"/><Relationship Id="rId5" Type="http://schemas.openxmlformats.org/officeDocument/2006/relationships/image" Target="../media/image8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0.png"/><Relationship Id="rId4" Type="http://schemas.openxmlformats.org/officeDocument/2006/relationships/hyperlink" Target="https://reactjs.org/docs/introducing-jsx.html" TargetMode="External"/><Relationship Id="rId5"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0.png"/><Relationship Id="rId4" Type="http://schemas.openxmlformats.org/officeDocument/2006/relationships/image" Target="../media/image94.png"/><Relationship Id="rId5"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0.png"/><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github.com/wojtekmaj/react-lifecycle-methods-diagram" TargetMode="External"/><Relationship Id="rId4" Type="http://schemas.openxmlformats.org/officeDocument/2006/relationships/image" Target="../media/image80.png"/><Relationship Id="rId5" Type="http://schemas.openxmlformats.org/officeDocument/2006/relationships/image" Target="../media/image9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02.gif"/><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0.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0.png"/><Relationship Id="rId4" Type="http://schemas.openxmlformats.org/officeDocument/2006/relationships/image" Target="../media/image90.png"/><Relationship Id="rId5" Type="http://schemas.openxmlformats.org/officeDocument/2006/relationships/hyperlink" Target="https://medium.com/@robinpokorny/index-as-a-key-is-an-anti-pattern-e0349aece318" TargetMode="External"/><Relationship Id="rId6" Type="http://schemas.openxmlformats.org/officeDocument/2006/relationships/hyperlink" Target="https://codepen.io/gaearon/pen/jrXYRR?editors=0011"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0.png"/><Relationship Id="rId4" Type="http://schemas.openxmlformats.org/officeDocument/2006/relationships/hyperlink" Target="https://codepen.io/gaearon/pen/ozqNOV?editors=0010" TargetMode="External"/><Relationship Id="rId5" Type="http://schemas.openxmlformats.org/officeDocument/2006/relationships/hyperlink" Target="https://codepen.io/gaearon/pen/kkEaOZ?editors=0010"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0.png"/><Relationship Id="rId4" Type="http://schemas.openxmlformats.org/officeDocument/2006/relationships/image" Target="../media/image95.png"/><Relationship Id="rId5" Type="http://schemas.openxmlformats.org/officeDocument/2006/relationships/hyperlink" Target="https://medium.com/reactbrasil/entendendo-a-context-api-do-react-criando-um-componente-de-loading-a84f84007dc7"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0.png"/><Relationship Id="rId4" Type="http://schemas.openxmlformats.org/officeDocument/2006/relationships/hyperlink" Target="https://gist.github.com/treyhuffine/34d71b54194a83d8b8a384b8eaa2b9e4#file-withstorage-js" TargetMode="External"/><Relationship Id="rId5" Type="http://schemas.openxmlformats.org/officeDocument/2006/relationships/hyperlink" Target="https://gist.github.com/treyhuffine/d0a1f03380ba913ab7c93db6a4637561#file-hoc-with-functions-js" TargetMode="External"/><Relationship Id="rId6" Type="http://schemas.openxmlformats.org/officeDocument/2006/relationships/image" Target="../media/image91.png"/><Relationship Id="rId7" Type="http://schemas.openxmlformats.org/officeDocument/2006/relationships/hyperlink" Target="https://levelup.gitconnected.com/understanding-react-higher-order-components-by-example-95e8c47c8006"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0.png"/><Relationship Id="rId4" Type="http://schemas.openxmlformats.org/officeDocument/2006/relationships/hyperlink" Target="https://gist.github.com/treyhuffine/82ccc94182ea995d20874ed035c5e2a0#file-storage-js" TargetMode="External"/><Relationship Id="rId5" Type="http://schemas.openxmlformats.org/officeDocument/2006/relationships/hyperlink" Target="https://gist.github.com/treyhuffine/a355b7babda25eefc1e86122e3bdc1bf#file-render-prop-functions-js" TargetMode="External"/><Relationship Id="rId6" Type="http://schemas.openxmlformats.org/officeDocument/2006/relationships/image" Target="../media/image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0.png"/><Relationship Id="rId4" Type="http://schemas.openxmlformats.org/officeDocument/2006/relationships/image" Target="../media/image9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0.png"/><Relationship Id="rId4" Type="http://schemas.openxmlformats.org/officeDocument/2006/relationships/image" Target="../media/image8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0.png"/><Relationship Id="rId4" Type="http://schemas.openxmlformats.org/officeDocument/2006/relationships/image" Target="../media/image9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93.png"/><Relationship Id="rId4" Type="http://schemas.openxmlformats.org/officeDocument/2006/relationships/image" Target="../media/image80.png"/><Relationship Id="rId5"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Web Development</a:t>
            </a:r>
            <a:endParaRPr/>
          </a:p>
        </p:txBody>
      </p:sp>
      <p:pic>
        <p:nvPicPr>
          <p:cNvPr id="55" name="Google Shape;55;p13"/>
          <p:cNvPicPr preferRelativeResize="0"/>
          <p:nvPr/>
        </p:nvPicPr>
        <p:blipFill>
          <a:blip r:embed="rId3">
            <a:alphaModFix/>
          </a:blip>
          <a:stretch>
            <a:fillRect/>
          </a:stretch>
        </p:blipFill>
        <p:spPr>
          <a:xfrm>
            <a:off x="2603175" y="283925"/>
            <a:ext cx="1398950" cy="972700"/>
          </a:xfrm>
          <a:prstGeom prst="rect">
            <a:avLst/>
          </a:prstGeom>
          <a:noFill/>
          <a:ln>
            <a:noFill/>
          </a:ln>
        </p:spPr>
      </p:pic>
      <p:pic>
        <p:nvPicPr>
          <p:cNvPr id="56" name="Google Shape;56;p13"/>
          <p:cNvPicPr preferRelativeResize="0"/>
          <p:nvPr/>
        </p:nvPicPr>
        <p:blipFill>
          <a:blip r:embed="rId4">
            <a:alphaModFix/>
          </a:blip>
          <a:stretch>
            <a:fillRect/>
          </a:stretch>
        </p:blipFill>
        <p:spPr>
          <a:xfrm>
            <a:off x="4665900" y="280638"/>
            <a:ext cx="1398950" cy="979268"/>
          </a:xfrm>
          <a:prstGeom prst="rect">
            <a:avLst/>
          </a:prstGeom>
          <a:noFill/>
          <a:ln>
            <a:noFill/>
          </a:ln>
        </p:spPr>
      </p:pic>
      <p:sp>
        <p:nvSpPr>
          <p:cNvPr id="57" name="Google Shape;57;p13"/>
          <p:cNvSpPr txBox="1"/>
          <p:nvPr/>
        </p:nvSpPr>
        <p:spPr>
          <a:xfrm>
            <a:off x="4823100" y="4161050"/>
            <a:ext cx="4009200" cy="61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a:latin typeface="Roboto"/>
                <a:ea typeface="Roboto"/>
                <a:cs typeface="Roboto"/>
                <a:sym typeface="Roboto"/>
              </a:rPr>
              <a:t>Danilo Oliveira</a:t>
            </a:r>
            <a:endParaRPr>
              <a:latin typeface="Roboto"/>
              <a:ea typeface="Roboto"/>
              <a:cs typeface="Roboto"/>
              <a:sym typeface="Roboto"/>
            </a:endParaRPr>
          </a:p>
          <a:p>
            <a:pPr indent="0" lvl="0" marL="0" rtl="0" algn="r">
              <a:spcBef>
                <a:spcPts val="0"/>
              </a:spcBef>
              <a:spcAft>
                <a:spcPts val="0"/>
              </a:spcAft>
              <a:buNone/>
            </a:pPr>
            <a:r>
              <a:rPr lang="pt-BR">
                <a:latin typeface="Roboto"/>
                <a:ea typeface="Roboto"/>
                <a:cs typeface="Roboto"/>
                <a:sym typeface="Roboto"/>
              </a:rPr>
              <a:t>10/2021</a:t>
            </a:r>
            <a:endParaRPr>
              <a:latin typeface="Roboto"/>
              <a:ea typeface="Roboto"/>
              <a:cs typeface="Roboto"/>
              <a:sym typeface="Roboto"/>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HTML5 - Basic Structure</a:t>
            </a:r>
            <a:endParaRPr/>
          </a:p>
          <a:p>
            <a:pPr indent="0" lvl="0" marL="0" rtl="0" algn="l">
              <a:spcBef>
                <a:spcPts val="0"/>
              </a:spcBef>
              <a:spcAft>
                <a:spcPts val="0"/>
              </a:spcAft>
              <a:buNone/>
            </a:pPr>
            <a:r>
              <a:t/>
            </a:r>
            <a:endParaRPr/>
          </a:p>
        </p:txBody>
      </p:sp>
      <p:pic>
        <p:nvPicPr>
          <p:cNvPr id="156" name="Google Shape;156;p22"/>
          <p:cNvPicPr preferRelativeResize="0"/>
          <p:nvPr/>
        </p:nvPicPr>
        <p:blipFill>
          <a:blip r:embed="rId3">
            <a:alphaModFix/>
          </a:blip>
          <a:stretch>
            <a:fillRect/>
          </a:stretch>
        </p:blipFill>
        <p:spPr>
          <a:xfrm>
            <a:off x="8258275" y="115625"/>
            <a:ext cx="751251" cy="751251"/>
          </a:xfrm>
          <a:prstGeom prst="rect">
            <a:avLst/>
          </a:prstGeom>
          <a:noFill/>
          <a:ln>
            <a:noFill/>
          </a:ln>
        </p:spPr>
      </p:pic>
      <p:pic>
        <p:nvPicPr>
          <p:cNvPr id="157" name="Google Shape;157;p22"/>
          <p:cNvPicPr preferRelativeResize="0"/>
          <p:nvPr/>
        </p:nvPicPr>
        <p:blipFill>
          <a:blip r:embed="rId4">
            <a:alphaModFix/>
          </a:blip>
          <a:stretch>
            <a:fillRect/>
          </a:stretch>
        </p:blipFill>
        <p:spPr>
          <a:xfrm>
            <a:off x="2837150" y="1017713"/>
            <a:ext cx="3469692" cy="3820975"/>
          </a:xfrm>
          <a:prstGeom prst="rect">
            <a:avLst/>
          </a:prstGeom>
          <a:noFill/>
          <a:ln>
            <a:noFill/>
          </a:ln>
        </p:spPr>
      </p:pic>
      <p:sp>
        <p:nvSpPr>
          <p:cNvPr id="158" name="Google Shape;158;p22"/>
          <p:cNvSpPr txBox="1"/>
          <p:nvPr/>
        </p:nvSpPr>
        <p:spPr>
          <a:xfrm>
            <a:off x="2484450" y="4794325"/>
            <a:ext cx="4452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latin typeface="Roboto"/>
                <a:ea typeface="Roboto"/>
                <a:cs typeface="Roboto"/>
                <a:sym typeface="Roboto"/>
              </a:rPr>
              <a:t>imagem original de HTML5 &amp; CSS3 - Quick reference. Sergey Movrody</a:t>
            </a:r>
            <a:endParaRPr sz="1000">
              <a:latin typeface="Roboto"/>
              <a:ea typeface="Roboto"/>
              <a:cs typeface="Roboto"/>
              <a:sym typeface="Roboto"/>
            </a:endParaRPr>
          </a:p>
        </p:txBody>
      </p:sp>
      <p:sp>
        <p:nvSpPr>
          <p:cNvPr id="159" name="Google Shape;15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Hooks “Lifecycle”</a:t>
            </a:r>
            <a:endParaRPr/>
          </a:p>
        </p:txBody>
      </p:sp>
      <p:sp>
        <p:nvSpPr>
          <p:cNvPr id="1248" name="Google Shape;1248;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249" name="Google Shape;1249;p112"/>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250" name="Google Shape;1250;p112"/>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simulate the component lifecycle using hooks.</a:t>
            </a:r>
            <a:endParaRPr sz="1200"/>
          </a:p>
          <a:p>
            <a:pPr indent="0" lvl="0" marL="0" rtl="0" algn="l">
              <a:spcBef>
                <a:spcPts val="1200"/>
              </a:spcBef>
              <a:spcAft>
                <a:spcPts val="1200"/>
              </a:spcAft>
              <a:buNone/>
            </a:pPr>
            <a:r>
              <a:t/>
            </a:r>
            <a:endParaRPr/>
          </a:p>
        </p:txBody>
      </p:sp>
      <p:pic>
        <p:nvPicPr>
          <p:cNvPr id="1251" name="Google Shape;1251;p112"/>
          <p:cNvPicPr preferRelativeResize="0"/>
          <p:nvPr/>
        </p:nvPicPr>
        <p:blipFill>
          <a:blip r:embed="rId4">
            <a:alphaModFix/>
          </a:blip>
          <a:stretch>
            <a:fillRect/>
          </a:stretch>
        </p:blipFill>
        <p:spPr>
          <a:xfrm>
            <a:off x="400125" y="1724625"/>
            <a:ext cx="3283300" cy="24624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Using a React to consume API</a:t>
            </a:r>
            <a:endParaRPr/>
          </a:p>
        </p:txBody>
      </p:sp>
      <p:sp>
        <p:nvSpPr>
          <p:cNvPr id="1257" name="Google Shape;1257;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258" name="Google Shape;1258;p113"/>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259" name="Google Shape;1259;p113"/>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try to list all users from this endpoint</a:t>
            </a:r>
            <a:endParaRPr sz="1600"/>
          </a:p>
          <a:p>
            <a:pPr indent="0" lvl="0" marL="0" rtl="0" algn="l">
              <a:spcBef>
                <a:spcPts val="1200"/>
              </a:spcBef>
              <a:spcAft>
                <a:spcPts val="0"/>
              </a:spcAft>
              <a:buNone/>
            </a:pPr>
            <a:r>
              <a:rPr lang="pt-BR" sz="1600" u="sng">
                <a:solidFill>
                  <a:schemeClr val="hlink"/>
                </a:solidFill>
                <a:hlinkClick r:id="rId4"/>
              </a:rPr>
              <a:t>https://jsonplaceholder.typicode.com/users</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pt-BR" sz="1600"/>
              <a:t>LINK: </a:t>
            </a:r>
            <a:r>
              <a:rPr lang="pt-BR" sz="1100" u="sng">
                <a:solidFill>
                  <a:schemeClr val="hlink"/>
                </a:solidFill>
                <a:latin typeface="Arial"/>
                <a:ea typeface="Arial"/>
                <a:cs typeface="Arial"/>
                <a:sym typeface="Arial"/>
                <a:hlinkClick r:id="rId5"/>
              </a:rPr>
              <a:t>https://codesandbox.io/s/fetch-bipc9</a:t>
            </a:r>
            <a:endParaRPr sz="1600"/>
          </a:p>
          <a:p>
            <a:pPr indent="0" lvl="0" marL="0" rtl="0" algn="l">
              <a:spcBef>
                <a:spcPts val="1200"/>
              </a:spcBef>
              <a:spcAft>
                <a:spcPts val="1200"/>
              </a:spcAft>
              <a:buNone/>
            </a:pPr>
            <a:r>
              <a:t/>
            </a:r>
            <a:endParaRPr/>
          </a:p>
        </p:txBody>
      </p:sp>
      <p:pic>
        <p:nvPicPr>
          <p:cNvPr id="1260" name="Google Shape;1260;p113"/>
          <p:cNvPicPr preferRelativeResize="0"/>
          <p:nvPr/>
        </p:nvPicPr>
        <p:blipFill>
          <a:blip r:embed="rId6">
            <a:alphaModFix/>
          </a:blip>
          <a:stretch>
            <a:fillRect/>
          </a:stretch>
        </p:blipFill>
        <p:spPr>
          <a:xfrm>
            <a:off x="400125" y="1724625"/>
            <a:ext cx="3283300" cy="24624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Tic Tac Toe</a:t>
            </a:r>
            <a:endParaRPr/>
          </a:p>
        </p:txBody>
      </p:sp>
      <p:sp>
        <p:nvSpPr>
          <p:cNvPr id="1266" name="Google Shape;1266;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267" name="Google Shape;1267;p114"/>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268" name="Google Shape;1268;p114"/>
          <p:cNvSpPr txBox="1"/>
          <p:nvPr/>
        </p:nvSpPr>
        <p:spPr>
          <a:xfrm>
            <a:off x="439075" y="1240575"/>
            <a:ext cx="8433000" cy="3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2"/>
                </a:solidFill>
                <a:latin typeface="Roboto"/>
                <a:ea typeface="Roboto"/>
                <a:cs typeface="Roboto"/>
                <a:sym typeface="Roboto"/>
              </a:rPr>
              <a:t>Thinking in React. Lets build “joga da velha”</a:t>
            </a:r>
            <a:endParaRPr sz="1200">
              <a:solidFill>
                <a:schemeClr val="dk2"/>
              </a:solidFill>
              <a:latin typeface="Roboto"/>
              <a:ea typeface="Roboto"/>
              <a:cs typeface="Roboto"/>
              <a:sym typeface="Roboto"/>
            </a:endParaRPr>
          </a:p>
        </p:txBody>
      </p:sp>
      <p:pic>
        <p:nvPicPr>
          <p:cNvPr id="1269" name="Google Shape;1269;p114"/>
          <p:cNvPicPr preferRelativeResize="0"/>
          <p:nvPr/>
        </p:nvPicPr>
        <p:blipFill>
          <a:blip r:embed="rId4">
            <a:alphaModFix/>
          </a:blip>
          <a:stretch>
            <a:fillRect/>
          </a:stretch>
        </p:blipFill>
        <p:spPr>
          <a:xfrm>
            <a:off x="555000" y="1867850"/>
            <a:ext cx="2876550" cy="2286000"/>
          </a:xfrm>
          <a:prstGeom prst="rect">
            <a:avLst/>
          </a:prstGeom>
          <a:noFill/>
          <a:ln>
            <a:noFill/>
          </a:ln>
        </p:spPr>
      </p:pic>
      <p:cxnSp>
        <p:nvCxnSpPr>
          <p:cNvPr id="1270" name="Google Shape;1270;p114"/>
          <p:cNvCxnSpPr/>
          <p:nvPr/>
        </p:nvCxnSpPr>
        <p:spPr>
          <a:xfrm>
            <a:off x="3735650" y="2739025"/>
            <a:ext cx="1380000" cy="13800"/>
          </a:xfrm>
          <a:prstGeom prst="straightConnector1">
            <a:avLst/>
          </a:prstGeom>
          <a:noFill/>
          <a:ln cap="flat" cmpd="sng" w="9525">
            <a:solidFill>
              <a:schemeClr val="dk2"/>
            </a:solidFill>
            <a:prstDash val="solid"/>
            <a:round/>
            <a:headEnd len="med" w="med" type="none"/>
            <a:tailEnd len="med" w="med" type="triangle"/>
          </a:ln>
        </p:spPr>
      </p:cxnSp>
      <p:sp>
        <p:nvSpPr>
          <p:cNvPr id="1271" name="Google Shape;1271;p114"/>
          <p:cNvSpPr/>
          <p:nvPr/>
        </p:nvSpPr>
        <p:spPr>
          <a:xfrm>
            <a:off x="5903175" y="1728450"/>
            <a:ext cx="2613600" cy="211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14"/>
          <p:cNvSpPr/>
          <p:nvPr/>
        </p:nvSpPr>
        <p:spPr>
          <a:xfrm>
            <a:off x="6098325" y="1916625"/>
            <a:ext cx="1191900" cy="103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14"/>
          <p:cNvSpPr/>
          <p:nvPr/>
        </p:nvSpPr>
        <p:spPr>
          <a:xfrm>
            <a:off x="7471325" y="1916625"/>
            <a:ext cx="996600" cy="18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panel</a:t>
            </a:r>
            <a:endParaRPr/>
          </a:p>
        </p:txBody>
      </p:sp>
      <p:sp>
        <p:nvSpPr>
          <p:cNvPr id="1274" name="Google Shape;1274;p114"/>
          <p:cNvSpPr/>
          <p:nvPr/>
        </p:nvSpPr>
        <p:spPr>
          <a:xfrm>
            <a:off x="6948825" y="2637900"/>
            <a:ext cx="341400" cy="29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5" name="Google Shape;1275;p114"/>
          <p:cNvCxnSpPr/>
          <p:nvPr/>
        </p:nvCxnSpPr>
        <p:spPr>
          <a:xfrm>
            <a:off x="6105300" y="1435725"/>
            <a:ext cx="230100" cy="529800"/>
          </a:xfrm>
          <a:prstGeom prst="straightConnector1">
            <a:avLst/>
          </a:prstGeom>
          <a:noFill/>
          <a:ln cap="flat" cmpd="sng" w="9525">
            <a:solidFill>
              <a:schemeClr val="dk2"/>
            </a:solidFill>
            <a:prstDash val="solid"/>
            <a:round/>
            <a:headEnd len="med" w="med" type="none"/>
            <a:tailEnd len="med" w="med" type="triangle"/>
          </a:ln>
        </p:spPr>
      </p:cxnSp>
      <p:sp>
        <p:nvSpPr>
          <p:cNvPr id="1276" name="Google Shape;1276;p114"/>
          <p:cNvSpPr txBox="1"/>
          <p:nvPr/>
        </p:nvSpPr>
        <p:spPr>
          <a:xfrm>
            <a:off x="5603500" y="1156950"/>
            <a:ext cx="1442700" cy="2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Roboto"/>
                <a:ea typeface="Roboto"/>
                <a:cs typeface="Roboto"/>
                <a:sym typeface="Roboto"/>
              </a:rPr>
              <a:t>board</a:t>
            </a:r>
            <a:endParaRPr>
              <a:latin typeface="Roboto"/>
              <a:ea typeface="Roboto"/>
              <a:cs typeface="Roboto"/>
              <a:sym typeface="Roboto"/>
            </a:endParaRPr>
          </a:p>
        </p:txBody>
      </p:sp>
      <p:sp>
        <p:nvSpPr>
          <p:cNvPr id="1277" name="Google Shape;1277;p114"/>
          <p:cNvSpPr txBox="1"/>
          <p:nvPr/>
        </p:nvSpPr>
        <p:spPr>
          <a:xfrm>
            <a:off x="6098325" y="4181550"/>
            <a:ext cx="8154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Roboto"/>
                <a:ea typeface="Roboto"/>
                <a:cs typeface="Roboto"/>
                <a:sym typeface="Roboto"/>
              </a:rPr>
              <a:t>square</a:t>
            </a:r>
            <a:endParaRPr>
              <a:latin typeface="Roboto"/>
              <a:ea typeface="Roboto"/>
              <a:cs typeface="Roboto"/>
              <a:sym typeface="Roboto"/>
            </a:endParaRPr>
          </a:p>
        </p:txBody>
      </p:sp>
      <p:cxnSp>
        <p:nvCxnSpPr>
          <p:cNvPr id="1278" name="Google Shape;1278;p114"/>
          <p:cNvCxnSpPr/>
          <p:nvPr/>
        </p:nvCxnSpPr>
        <p:spPr>
          <a:xfrm flipH="1" rot="10800000">
            <a:off x="6811475" y="2788650"/>
            <a:ext cx="244200" cy="1397400"/>
          </a:xfrm>
          <a:prstGeom prst="straightConnector1">
            <a:avLst/>
          </a:prstGeom>
          <a:noFill/>
          <a:ln cap="flat" cmpd="sng" w="9525">
            <a:solidFill>
              <a:schemeClr val="dk2"/>
            </a:solidFill>
            <a:prstDash val="solid"/>
            <a:round/>
            <a:headEnd len="med" w="med" type="none"/>
            <a:tailEnd len="med" w="med" type="triangle"/>
          </a:ln>
        </p:spPr>
      </p:cxnSp>
      <p:sp>
        <p:nvSpPr>
          <p:cNvPr id="1279" name="Google Shape;1279;p114"/>
          <p:cNvSpPr txBox="1"/>
          <p:nvPr/>
        </p:nvSpPr>
        <p:spPr>
          <a:xfrm>
            <a:off x="7235475" y="1320775"/>
            <a:ext cx="12813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Roboto"/>
                <a:ea typeface="Roboto"/>
                <a:cs typeface="Roboto"/>
                <a:sym typeface="Roboto"/>
              </a:rPr>
              <a:t>game</a:t>
            </a:r>
            <a:endParaRPr>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Tests</a:t>
            </a:r>
            <a:endParaRPr/>
          </a:p>
        </p:txBody>
      </p:sp>
      <p:sp>
        <p:nvSpPr>
          <p:cNvPr id="1285" name="Google Shape;1285;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286" name="Google Shape;1286;p115"/>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287" name="Google Shape;1287;p115"/>
          <p:cNvSpPr txBox="1"/>
          <p:nvPr/>
        </p:nvSpPr>
        <p:spPr>
          <a:xfrm>
            <a:off x="439075" y="1240575"/>
            <a:ext cx="8433000" cy="34629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pt-BR" sz="1350">
                <a:solidFill>
                  <a:schemeClr val="dk2"/>
                </a:solidFill>
                <a:latin typeface="Roboto"/>
                <a:ea typeface="Roboto"/>
                <a:cs typeface="Roboto"/>
                <a:sym typeface="Roboto"/>
              </a:rPr>
              <a:t>You can test React components similar to testing other JavaScript code.</a:t>
            </a:r>
            <a:endParaRPr sz="1350">
              <a:solidFill>
                <a:schemeClr val="dk2"/>
              </a:solidFill>
              <a:latin typeface="Roboto"/>
              <a:ea typeface="Roboto"/>
              <a:cs typeface="Roboto"/>
              <a:sym typeface="Roboto"/>
            </a:endParaRPr>
          </a:p>
          <a:p>
            <a:pPr indent="0" lvl="0" marL="0" rtl="0" algn="l">
              <a:lnSpc>
                <a:spcPct val="170000"/>
              </a:lnSpc>
              <a:spcBef>
                <a:spcPts val="2300"/>
              </a:spcBef>
              <a:spcAft>
                <a:spcPts val="0"/>
              </a:spcAft>
              <a:buNone/>
            </a:pPr>
            <a:r>
              <a:rPr lang="pt-BR" sz="1300">
                <a:solidFill>
                  <a:schemeClr val="dk2"/>
                </a:solidFill>
                <a:latin typeface="Roboto"/>
                <a:ea typeface="Roboto"/>
                <a:cs typeface="Roboto"/>
                <a:sym typeface="Roboto"/>
              </a:rPr>
              <a:t>There are a few ways to test React components. Broadly, they divide into two categories:</a:t>
            </a:r>
            <a:endParaRPr sz="1300">
              <a:solidFill>
                <a:schemeClr val="dk2"/>
              </a:solidFill>
              <a:latin typeface="Roboto"/>
              <a:ea typeface="Roboto"/>
              <a:cs typeface="Roboto"/>
              <a:sym typeface="Roboto"/>
            </a:endParaRPr>
          </a:p>
          <a:p>
            <a:pPr indent="-298450" lvl="0" marL="457200" rtl="0" algn="l">
              <a:lnSpc>
                <a:spcPct val="115000"/>
              </a:lnSpc>
              <a:spcBef>
                <a:spcPts val="3800"/>
              </a:spcBef>
              <a:spcAft>
                <a:spcPts val="0"/>
              </a:spcAft>
              <a:buClr>
                <a:schemeClr val="dk2"/>
              </a:buClr>
              <a:buSzPts val="1100"/>
              <a:buFont typeface="Roboto"/>
              <a:buChar char="●"/>
            </a:pPr>
            <a:r>
              <a:rPr lang="pt-BR" sz="1100">
                <a:solidFill>
                  <a:schemeClr val="dk2"/>
                </a:solidFill>
                <a:latin typeface="Roboto"/>
                <a:ea typeface="Roboto"/>
                <a:cs typeface="Roboto"/>
                <a:sym typeface="Roboto"/>
              </a:rPr>
              <a:t>Rendering component trees in a simplified test environment and asserting on their output. </a:t>
            </a:r>
            <a:r>
              <a:rPr b="1" lang="pt-BR" sz="1100">
                <a:solidFill>
                  <a:schemeClr val="dk2"/>
                </a:solidFill>
                <a:latin typeface="Roboto"/>
                <a:ea typeface="Roboto"/>
                <a:cs typeface="Roboto"/>
                <a:sym typeface="Roboto"/>
              </a:rPr>
              <a:t>We will focus on this one.</a:t>
            </a:r>
            <a:endParaRPr b="1"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pt-BR" sz="1100">
                <a:solidFill>
                  <a:schemeClr val="dk2"/>
                </a:solidFill>
                <a:latin typeface="Roboto"/>
                <a:ea typeface="Roboto"/>
                <a:cs typeface="Roboto"/>
                <a:sym typeface="Roboto"/>
              </a:rPr>
              <a:t>Running a complete app in a realistic browser environment (also known as “end-to-end” tests).</a:t>
            </a:r>
            <a:endParaRPr sz="1100">
              <a:solidFill>
                <a:schemeClr val="dk2"/>
              </a:solidFill>
              <a:latin typeface="Roboto"/>
              <a:ea typeface="Roboto"/>
              <a:cs typeface="Roboto"/>
              <a:sym typeface="Roboto"/>
            </a:endParaRPr>
          </a:p>
          <a:p>
            <a:pPr indent="0" lvl="0" marL="0" rtl="0" algn="l">
              <a:lnSpc>
                <a:spcPct val="115000"/>
              </a:lnSpc>
              <a:spcBef>
                <a:spcPts val="3800"/>
              </a:spcBef>
              <a:spcAft>
                <a:spcPts val="0"/>
              </a:spcAft>
              <a:buNone/>
            </a:pPr>
            <a:r>
              <a:rPr lang="pt-BR" sz="1100">
                <a:solidFill>
                  <a:schemeClr val="dk2"/>
                </a:solidFill>
                <a:latin typeface="Roboto"/>
                <a:ea typeface="Roboto"/>
                <a:cs typeface="Roboto"/>
                <a:sym typeface="Roboto"/>
              </a:rPr>
              <a:t>To test our beloved React components, we will use </a:t>
            </a:r>
            <a:r>
              <a:rPr b="1" lang="pt-BR" sz="1100">
                <a:solidFill>
                  <a:schemeClr val="dk2"/>
                </a:solidFill>
                <a:latin typeface="Roboto"/>
                <a:ea typeface="Roboto"/>
                <a:cs typeface="Roboto"/>
                <a:sym typeface="Roboto"/>
              </a:rPr>
              <a:t>JEST</a:t>
            </a:r>
            <a:r>
              <a:rPr lang="pt-BR" sz="1100">
                <a:solidFill>
                  <a:schemeClr val="dk2"/>
                </a:solidFill>
                <a:latin typeface="Roboto"/>
                <a:ea typeface="Roboto"/>
                <a:cs typeface="Roboto"/>
                <a:sym typeface="Roboto"/>
              </a:rPr>
              <a:t> and </a:t>
            </a:r>
            <a:r>
              <a:rPr b="1" lang="pt-BR" sz="1100">
                <a:solidFill>
                  <a:schemeClr val="dk2"/>
                </a:solidFill>
                <a:latin typeface="Roboto"/>
                <a:ea typeface="Roboto"/>
                <a:cs typeface="Roboto"/>
                <a:sym typeface="Roboto"/>
              </a:rPr>
              <a:t>ENZYME</a:t>
            </a:r>
            <a:r>
              <a:rPr lang="pt-BR" sz="1100">
                <a:solidFill>
                  <a:schemeClr val="dk2"/>
                </a:solidFill>
                <a:latin typeface="Roboto"/>
                <a:ea typeface="Roboto"/>
                <a:cs typeface="Roboto"/>
                <a:sym typeface="Roboto"/>
              </a:rPr>
              <a:t> powerful libs.</a:t>
            </a:r>
            <a:endParaRPr sz="1100">
              <a:solidFill>
                <a:schemeClr val="dk2"/>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Tests (JEST and enzyme)</a:t>
            </a:r>
            <a:endParaRPr/>
          </a:p>
        </p:txBody>
      </p:sp>
      <p:sp>
        <p:nvSpPr>
          <p:cNvPr id="1293" name="Google Shape;1293;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294" name="Google Shape;1294;p116"/>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295" name="Google Shape;1295;p116"/>
          <p:cNvSpPr txBox="1"/>
          <p:nvPr/>
        </p:nvSpPr>
        <p:spPr>
          <a:xfrm>
            <a:off x="439075" y="1240575"/>
            <a:ext cx="8433000" cy="34629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b="1" lang="pt-BR" sz="1350">
                <a:solidFill>
                  <a:schemeClr val="dk2"/>
                </a:solidFill>
                <a:latin typeface="Roboto"/>
                <a:ea typeface="Roboto"/>
                <a:cs typeface="Roboto"/>
                <a:sym typeface="Roboto"/>
              </a:rPr>
              <a:t>Jest (facebook creation)</a:t>
            </a:r>
            <a:endParaRPr b="1" sz="1350">
              <a:solidFill>
                <a:schemeClr val="dk2"/>
              </a:solidFill>
              <a:latin typeface="Roboto"/>
              <a:ea typeface="Roboto"/>
              <a:cs typeface="Roboto"/>
              <a:sym typeface="Roboto"/>
            </a:endParaRPr>
          </a:p>
          <a:p>
            <a:pPr indent="0" lvl="0" marL="0" rtl="0" algn="l">
              <a:lnSpc>
                <a:spcPct val="170000"/>
              </a:lnSpc>
              <a:spcBef>
                <a:spcPts val="0"/>
              </a:spcBef>
              <a:spcAft>
                <a:spcPts val="0"/>
              </a:spcAft>
              <a:buNone/>
            </a:pPr>
            <a:r>
              <a:rPr lang="pt-BR" sz="1350">
                <a:solidFill>
                  <a:schemeClr val="dk2"/>
                </a:solidFill>
                <a:latin typeface="Roboto"/>
                <a:ea typeface="Roboto"/>
                <a:cs typeface="Roboto"/>
                <a:sym typeface="Roboto"/>
              </a:rPr>
              <a:t>JEST  is a JavaScript unit testing framework, used by Facebook to test services and React applications.</a:t>
            </a:r>
            <a:endParaRPr sz="1350">
              <a:solidFill>
                <a:schemeClr val="dk2"/>
              </a:solidFill>
              <a:latin typeface="Roboto"/>
              <a:ea typeface="Roboto"/>
              <a:cs typeface="Roboto"/>
              <a:sym typeface="Roboto"/>
            </a:endParaRPr>
          </a:p>
          <a:p>
            <a:pPr indent="0" lvl="0" marL="0" rtl="0" algn="l">
              <a:lnSpc>
                <a:spcPct val="170000"/>
              </a:lnSpc>
              <a:spcBef>
                <a:spcPts val="0"/>
              </a:spcBef>
              <a:spcAft>
                <a:spcPts val="0"/>
              </a:spcAft>
              <a:buNone/>
            </a:pPr>
            <a:r>
              <a:rPr lang="pt-BR" sz="1350">
                <a:solidFill>
                  <a:schemeClr val="dk2"/>
                </a:solidFill>
                <a:latin typeface="Roboto"/>
                <a:ea typeface="Roboto"/>
                <a:cs typeface="Roboto"/>
                <a:sym typeface="Roboto"/>
              </a:rPr>
              <a:t>Jest acts as a test runner, assertion library, and mocking library. You follow the structure:</a:t>
            </a:r>
            <a:endParaRPr sz="1350">
              <a:solidFill>
                <a:schemeClr val="dk2"/>
              </a:solidFill>
              <a:latin typeface="Roboto"/>
              <a:ea typeface="Roboto"/>
              <a:cs typeface="Roboto"/>
              <a:sym typeface="Roboto"/>
            </a:endParaRPr>
          </a:p>
          <a:p>
            <a:pPr indent="0" lvl="0" marL="0" rtl="0" algn="l">
              <a:lnSpc>
                <a:spcPct val="170000"/>
              </a:lnSpc>
              <a:spcBef>
                <a:spcPts val="0"/>
              </a:spcBef>
              <a:spcAft>
                <a:spcPts val="0"/>
              </a:spcAft>
              <a:buNone/>
            </a:pPr>
            <a:r>
              <a:rPr lang="pt-BR" sz="1350">
                <a:solidFill>
                  <a:schemeClr val="dk2"/>
                </a:solidFill>
                <a:latin typeface="Roboto"/>
                <a:ea typeface="Roboto"/>
                <a:cs typeface="Roboto"/>
                <a:sym typeface="Roboto"/>
              </a:rPr>
              <a:t>describe -&gt; it -&gt; expect</a:t>
            </a:r>
            <a:endParaRPr sz="1350">
              <a:solidFill>
                <a:schemeClr val="dk2"/>
              </a:solidFill>
              <a:latin typeface="Roboto"/>
              <a:ea typeface="Roboto"/>
              <a:cs typeface="Roboto"/>
              <a:sym typeface="Roboto"/>
            </a:endParaRPr>
          </a:p>
          <a:p>
            <a:pPr indent="0" lvl="0" marL="0" rtl="0" algn="l">
              <a:lnSpc>
                <a:spcPct val="170000"/>
              </a:lnSpc>
              <a:spcBef>
                <a:spcPts val="0"/>
              </a:spcBef>
              <a:spcAft>
                <a:spcPts val="0"/>
              </a:spcAft>
              <a:buNone/>
            </a:pPr>
            <a:r>
              <a:t/>
            </a:r>
            <a:endParaRPr sz="1350">
              <a:solidFill>
                <a:schemeClr val="dk2"/>
              </a:solidFill>
              <a:latin typeface="Roboto"/>
              <a:ea typeface="Roboto"/>
              <a:cs typeface="Roboto"/>
              <a:sym typeface="Roboto"/>
            </a:endParaRPr>
          </a:p>
          <a:p>
            <a:pPr indent="0" lvl="0" marL="0" rtl="0" algn="l">
              <a:lnSpc>
                <a:spcPct val="170000"/>
              </a:lnSpc>
              <a:spcBef>
                <a:spcPts val="0"/>
              </a:spcBef>
              <a:spcAft>
                <a:spcPts val="0"/>
              </a:spcAft>
              <a:buClr>
                <a:schemeClr val="dk1"/>
              </a:buClr>
              <a:buSzPts val="1100"/>
              <a:buFont typeface="Arial"/>
              <a:buNone/>
            </a:pPr>
            <a:r>
              <a:rPr b="1" lang="pt-BR" sz="1350">
                <a:solidFill>
                  <a:schemeClr val="dk2"/>
                </a:solidFill>
                <a:latin typeface="Roboto"/>
                <a:ea typeface="Roboto"/>
                <a:cs typeface="Roboto"/>
                <a:sym typeface="Roboto"/>
              </a:rPr>
              <a:t>Enzyme (Airbnb creation)</a:t>
            </a:r>
            <a:endParaRPr b="1" sz="1350">
              <a:solidFill>
                <a:schemeClr val="dk2"/>
              </a:solidFill>
              <a:latin typeface="Roboto"/>
              <a:ea typeface="Roboto"/>
              <a:cs typeface="Roboto"/>
              <a:sym typeface="Roboto"/>
            </a:endParaRPr>
          </a:p>
          <a:p>
            <a:pPr indent="0" lvl="0" marL="0" rtl="0" algn="l">
              <a:lnSpc>
                <a:spcPct val="170000"/>
              </a:lnSpc>
              <a:spcBef>
                <a:spcPts val="0"/>
              </a:spcBef>
              <a:spcAft>
                <a:spcPts val="0"/>
              </a:spcAft>
              <a:buNone/>
            </a:pPr>
            <a:r>
              <a:rPr lang="pt-BR" sz="1350">
                <a:solidFill>
                  <a:schemeClr val="dk2"/>
                </a:solidFill>
                <a:latin typeface="Roboto"/>
                <a:ea typeface="Roboto"/>
                <a:cs typeface="Roboto"/>
                <a:sym typeface="Roboto"/>
              </a:rPr>
              <a:t>Enzyme is a JavaScript Testing utility for React that makes it easier to assert, manipulate, and traverse your React Components’ output. Main functions: shallow, mount and render;</a:t>
            </a:r>
            <a:endParaRPr sz="1350">
              <a:solidFill>
                <a:schemeClr val="dk2"/>
              </a:solidFill>
              <a:latin typeface="Roboto"/>
              <a:ea typeface="Roboto"/>
              <a:cs typeface="Roboto"/>
              <a:sym typeface="Roboto"/>
            </a:endParaRPr>
          </a:p>
          <a:p>
            <a:pPr indent="0" lvl="0" marL="0" rtl="0" algn="l">
              <a:lnSpc>
                <a:spcPct val="170000"/>
              </a:lnSpc>
              <a:spcBef>
                <a:spcPts val="0"/>
              </a:spcBef>
              <a:spcAft>
                <a:spcPts val="0"/>
              </a:spcAft>
              <a:buClr>
                <a:schemeClr val="dk1"/>
              </a:buClr>
              <a:buSzPts val="1100"/>
              <a:buFont typeface="Arial"/>
              <a:buNone/>
            </a:pPr>
            <a:r>
              <a:t/>
            </a:r>
            <a:endParaRPr sz="1350">
              <a:solidFill>
                <a:schemeClr val="dk2"/>
              </a:solidFill>
              <a:latin typeface="Roboto"/>
              <a:ea typeface="Roboto"/>
              <a:cs typeface="Roboto"/>
              <a:sym typeface="Roboto"/>
            </a:endParaRPr>
          </a:p>
          <a:p>
            <a:pPr indent="0" lvl="0" marL="0" rtl="0" algn="l">
              <a:lnSpc>
                <a:spcPct val="170000"/>
              </a:lnSpc>
              <a:spcBef>
                <a:spcPts val="0"/>
              </a:spcBef>
              <a:spcAft>
                <a:spcPts val="0"/>
              </a:spcAft>
              <a:buNone/>
            </a:pPr>
            <a:r>
              <a:t/>
            </a:r>
            <a:endParaRPr sz="1350">
              <a:solidFill>
                <a:schemeClr val="dk2"/>
              </a:solidFill>
              <a:latin typeface="Roboto"/>
              <a:ea typeface="Roboto"/>
              <a:cs typeface="Roboto"/>
              <a:sym typeface="Roboto"/>
            </a:endParaRPr>
          </a:p>
        </p:txBody>
      </p:sp>
      <p:sp>
        <p:nvSpPr>
          <p:cNvPr id="1296" name="Google Shape;1296;p116"/>
          <p:cNvSpPr txBox="1"/>
          <p:nvPr/>
        </p:nvSpPr>
        <p:spPr>
          <a:xfrm>
            <a:off x="3619250" y="4895050"/>
            <a:ext cx="5524800" cy="24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u="sng">
                <a:solidFill>
                  <a:schemeClr val="hlink"/>
                </a:solidFill>
                <a:hlinkClick r:id="rId4"/>
              </a:rPr>
              <a:t>https://medium.com/codeclan/testing-react-with-jest-and-enzyme-20505fec4675</a:t>
            </a:r>
            <a:endParaRPr sz="12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Using a React to consume API</a:t>
            </a:r>
            <a:endParaRPr/>
          </a:p>
        </p:txBody>
      </p:sp>
      <p:sp>
        <p:nvSpPr>
          <p:cNvPr id="1302" name="Google Shape;1302;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303" name="Google Shape;1303;p117"/>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304" name="Google Shape;1304;p117"/>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use and understand how JEST and enzyme works</a:t>
            </a:r>
            <a:endParaRPr sz="1600"/>
          </a:p>
          <a:p>
            <a:pPr indent="0" lvl="0" marL="0" rtl="0" algn="l">
              <a:spcBef>
                <a:spcPts val="1200"/>
              </a:spcBef>
              <a:spcAft>
                <a:spcPts val="1200"/>
              </a:spcAft>
              <a:buNone/>
            </a:pPr>
            <a:r>
              <a:t/>
            </a:r>
            <a:endParaRPr/>
          </a:p>
        </p:txBody>
      </p:sp>
      <p:pic>
        <p:nvPicPr>
          <p:cNvPr id="1305" name="Google Shape;1305;p117"/>
          <p:cNvPicPr preferRelativeResize="0"/>
          <p:nvPr/>
        </p:nvPicPr>
        <p:blipFill>
          <a:blip r:embed="rId4">
            <a:alphaModFix/>
          </a:blip>
          <a:stretch>
            <a:fillRect/>
          </a:stretch>
        </p:blipFill>
        <p:spPr>
          <a:xfrm>
            <a:off x="400125" y="1724625"/>
            <a:ext cx="3283300" cy="24624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Using a React to consume API</a:t>
            </a:r>
            <a:endParaRPr/>
          </a:p>
        </p:txBody>
      </p:sp>
      <p:sp>
        <p:nvSpPr>
          <p:cNvPr id="1311" name="Google Shape;1311;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312" name="Google Shape;1312;p118"/>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313" name="Google Shape;1313;p118"/>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try to adds test to our calculator</a:t>
            </a:r>
            <a:endParaRPr sz="1600"/>
          </a:p>
          <a:p>
            <a:pPr indent="0" lvl="0" marL="0" rtl="0" algn="l">
              <a:spcBef>
                <a:spcPts val="1200"/>
              </a:spcBef>
              <a:spcAft>
                <a:spcPts val="1200"/>
              </a:spcAft>
              <a:buNone/>
            </a:pPr>
            <a:r>
              <a:t/>
            </a:r>
            <a:endParaRPr/>
          </a:p>
        </p:txBody>
      </p:sp>
      <p:pic>
        <p:nvPicPr>
          <p:cNvPr id="1314" name="Google Shape;1314;p118"/>
          <p:cNvPicPr preferRelativeResize="0"/>
          <p:nvPr/>
        </p:nvPicPr>
        <p:blipFill>
          <a:blip r:embed="rId4">
            <a:alphaModFix/>
          </a:blip>
          <a:stretch>
            <a:fillRect/>
          </a:stretch>
        </p:blipFill>
        <p:spPr>
          <a:xfrm>
            <a:off x="400125" y="1724625"/>
            <a:ext cx="3283300" cy="24624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18" name="Shape 1318"/>
        <p:cNvGrpSpPr/>
        <p:nvPr/>
      </p:nvGrpSpPr>
      <p:grpSpPr>
        <a:xfrm>
          <a:off x="0" y="0"/>
          <a:ext cx="0" cy="0"/>
          <a:chOff x="0" y="0"/>
          <a:chExt cx="0" cy="0"/>
        </a:xfrm>
      </p:grpSpPr>
      <p:pic>
        <p:nvPicPr>
          <p:cNvPr id="1319" name="Google Shape;1319;p119"/>
          <p:cNvPicPr preferRelativeResize="0"/>
          <p:nvPr/>
        </p:nvPicPr>
        <p:blipFill>
          <a:blip r:embed="rId3">
            <a:alphaModFix/>
          </a:blip>
          <a:stretch>
            <a:fillRect/>
          </a:stretch>
        </p:blipFill>
        <p:spPr>
          <a:xfrm>
            <a:off x="0" y="0"/>
            <a:ext cx="9144000" cy="5144794"/>
          </a:xfrm>
          <a:prstGeom prst="rect">
            <a:avLst/>
          </a:prstGeom>
          <a:noFill/>
          <a:ln>
            <a:noFill/>
          </a:ln>
        </p:spPr>
      </p:pic>
      <p:sp>
        <p:nvSpPr>
          <p:cNvPr id="1320" name="Google Shape;1320;p119"/>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chemeClr val="lt1"/>
                </a:solidFill>
              </a:rPr>
              <a:t>OUR ROADMAP</a:t>
            </a:r>
            <a:endParaRPr>
              <a:solidFill>
                <a:schemeClr val="lt1"/>
              </a:solidFill>
            </a:endParaRPr>
          </a:p>
        </p:txBody>
      </p:sp>
      <p:sp>
        <p:nvSpPr>
          <p:cNvPr id="1321" name="Google Shape;1321;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It is time! Lets develop Tafeito</a:t>
            </a:r>
            <a:endParaRPr/>
          </a:p>
        </p:txBody>
      </p:sp>
      <p:sp>
        <p:nvSpPr>
          <p:cNvPr id="1327" name="Google Shape;1327;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328" name="Google Shape;1328;p120"/>
          <p:cNvPicPr preferRelativeResize="0"/>
          <p:nvPr/>
        </p:nvPicPr>
        <p:blipFill>
          <a:blip r:embed="rId3">
            <a:alphaModFix/>
          </a:blip>
          <a:stretch>
            <a:fillRect/>
          </a:stretch>
        </p:blipFill>
        <p:spPr>
          <a:xfrm>
            <a:off x="8258281" y="148842"/>
            <a:ext cx="751251" cy="530882"/>
          </a:xfrm>
          <a:prstGeom prst="rect">
            <a:avLst/>
          </a:prstGeom>
          <a:noFill/>
          <a:ln>
            <a:noFill/>
          </a:ln>
        </p:spPr>
      </p:pic>
      <p:pic>
        <p:nvPicPr>
          <p:cNvPr id="1329" name="Google Shape;1329;p120"/>
          <p:cNvPicPr preferRelativeResize="0"/>
          <p:nvPr/>
        </p:nvPicPr>
        <p:blipFill>
          <a:blip r:embed="rId4">
            <a:alphaModFix/>
          </a:blip>
          <a:stretch>
            <a:fillRect/>
          </a:stretch>
        </p:blipFill>
        <p:spPr>
          <a:xfrm>
            <a:off x="1757925" y="1816700"/>
            <a:ext cx="5373248" cy="3820977"/>
          </a:xfrm>
          <a:prstGeom prst="rect">
            <a:avLst/>
          </a:prstGeom>
          <a:noFill/>
          <a:ln>
            <a:noFill/>
          </a:ln>
        </p:spPr>
      </p:pic>
      <p:sp>
        <p:nvSpPr>
          <p:cNvPr id="1330" name="Google Shape;1330;p120"/>
          <p:cNvSpPr txBox="1"/>
          <p:nvPr/>
        </p:nvSpPr>
        <p:spPr>
          <a:xfrm>
            <a:off x="3407200" y="1191425"/>
            <a:ext cx="177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u="sng">
                <a:solidFill>
                  <a:schemeClr val="hlink"/>
                </a:solidFill>
                <a:hlinkClick r:id="rId5"/>
              </a:rPr>
              <a:t>FIGMA LINK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3"/>
          <p:cNvPicPr preferRelativeResize="0"/>
          <p:nvPr/>
        </p:nvPicPr>
        <p:blipFill>
          <a:blip r:embed="rId3">
            <a:alphaModFix/>
          </a:blip>
          <a:stretch>
            <a:fillRect/>
          </a:stretch>
        </p:blipFill>
        <p:spPr>
          <a:xfrm>
            <a:off x="1772675" y="928300"/>
            <a:ext cx="7236851" cy="4070724"/>
          </a:xfrm>
          <a:prstGeom prst="rect">
            <a:avLst/>
          </a:prstGeom>
          <a:noFill/>
          <a:ln>
            <a:noFill/>
          </a:ln>
        </p:spPr>
      </p:pic>
      <p:sp>
        <p:nvSpPr>
          <p:cNvPr id="165" name="Google Shape;16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HTML5 - Basic Structure</a:t>
            </a:r>
            <a:endParaRPr/>
          </a:p>
        </p:txBody>
      </p:sp>
      <p:pic>
        <p:nvPicPr>
          <p:cNvPr id="166" name="Google Shape;166;p23"/>
          <p:cNvPicPr preferRelativeResize="0"/>
          <p:nvPr/>
        </p:nvPicPr>
        <p:blipFill>
          <a:blip r:embed="rId4">
            <a:alphaModFix/>
          </a:blip>
          <a:stretch>
            <a:fillRect/>
          </a:stretch>
        </p:blipFill>
        <p:spPr>
          <a:xfrm>
            <a:off x="8258275" y="115625"/>
            <a:ext cx="751251" cy="751251"/>
          </a:xfrm>
          <a:prstGeom prst="rect">
            <a:avLst/>
          </a:prstGeom>
          <a:noFill/>
          <a:ln>
            <a:noFill/>
          </a:ln>
        </p:spPr>
      </p:pic>
      <p:cxnSp>
        <p:nvCxnSpPr>
          <p:cNvPr id="167" name="Google Shape;167;p23"/>
          <p:cNvCxnSpPr>
            <a:stCxn id="168" idx="2"/>
          </p:cNvCxnSpPr>
          <p:nvPr/>
        </p:nvCxnSpPr>
        <p:spPr>
          <a:xfrm>
            <a:off x="916325" y="1690350"/>
            <a:ext cx="1316100" cy="579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23"/>
          <p:cNvCxnSpPr>
            <a:stCxn id="170" idx="2"/>
          </p:cNvCxnSpPr>
          <p:nvPr/>
        </p:nvCxnSpPr>
        <p:spPr>
          <a:xfrm>
            <a:off x="1108025" y="2223750"/>
            <a:ext cx="1124400" cy="45300"/>
          </a:xfrm>
          <a:prstGeom prst="straightConnector1">
            <a:avLst/>
          </a:prstGeom>
          <a:noFill/>
          <a:ln cap="flat" cmpd="sng" w="9525">
            <a:solidFill>
              <a:schemeClr val="dk2"/>
            </a:solidFill>
            <a:prstDash val="solid"/>
            <a:round/>
            <a:headEnd len="med" w="med" type="none"/>
            <a:tailEnd len="med" w="med" type="triangle"/>
          </a:ln>
        </p:spPr>
      </p:cxnSp>
      <p:cxnSp>
        <p:nvCxnSpPr>
          <p:cNvPr id="171" name="Google Shape;171;p23"/>
          <p:cNvCxnSpPr/>
          <p:nvPr/>
        </p:nvCxnSpPr>
        <p:spPr>
          <a:xfrm flipH="1" rot="10800000">
            <a:off x="1228075" y="3171300"/>
            <a:ext cx="1119600" cy="166200"/>
          </a:xfrm>
          <a:prstGeom prst="straightConnector1">
            <a:avLst/>
          </a:prstGeom>
          <a:noFill/>
          <a:ln cap="flat" cmpd="sng" w="9525">
            <a:solidFill>
              <a:schemeClr val="dk2"/>
            </a:solidFill>
            <a:prstDash val="solid"/>
            <a:round/>
            <a:headEnd len="med" w="med" type="none"/>
            <a:tailEnd len="med" w="med" type="triangle"/>
          </a:ln>
        </p:spPr>
      </p:cxnSp>
      <p:sp>
        <p:nvSpPr>
          <p:cNvPr id="168" name="Google Shape;168;p23"/>
          <p:cNvSpPr txBox="1"/>
          <p:nvPr/>
        </p:nvSpPr>
        <p:spPr>
          <a:xfrm>
            <a:off x="136175" y="1495350"/>
            <a:ext cx="1560300" cy="19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1000">
                <a:latin typeface="Roboto"/>
                <a:ea typeface="Roboto"/>
                <a:cs typeface="Roboto"/>
                <a:sym typeface="Roboto"/>
              </a:rPr>
              <a:t>html version</a:t>
            </a:r>
            <a:endParaRPr sz="1000">
              <a:latin typeface="Roboto"/>
              <a:ea typeface="Roboto"/>
              <a:cs typeface="Roboto"/>
              <a:sym typeface="Roboto"/>
            </a:endParaRPr>
          </a:p>
        </p:txBody>
      </p:sp>
      <p:sp>
        <p:nvSpPr>
          <p:cNvPr id="170" name="Google Shape;170;p23"/>
          <p:cNvSpPr txBox="1"/>
          <p:nvPr/>
        </p:nvSpPr>
        <p:spPr>
          <a:xfrm>
            <a:off x="136175" y="2028750"/>
            <a:ext cx="1943700" cy="19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1000">
                <a:latin typeface="Roboto"/>
                <a:ea typeface="Roboto"/>
                <a:cs typeface="Roboto"/>
                <a:sym typeface="Roboto"/>
              </a:rPr>
              <a:t>header (config the doc)</a:t>
            </a:r>
            <a:endParaRPr sz="1000">
              <a:latin typeface="Roboto"/>
              <a:ea typeface="Roboto"/>
              <a:cs typeface="Roboto"/>
              <a:sym typeface="Roboto"/>
            </a:endParaRPr>
          </a:p>
        </p:txBody>
      </p:sp>
      <p:sp>
        <p:nvSpPr>
          <p:cNvPr id="172" name="Google Shape;172;p23"/>
          <p:cNvSpPr txBox="1"/>
          <p:nvPr/>
        </p:nvSpPr>
        <p:spPr>
          <a:xfrm>
            <a:off x="136175" y="3247950"/>
            <a:ext cx="1560300" cy="19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1000">
                <a:latin typeface="Roboto"/>
                <a:ea typeface="Roboto"/>
                <a:cs typeface="Roboto"/>
                <a:sym typeface="Roboto"/>
              </a:rPr>
              <a:t>content of the doc</a:t>
            </a:r>
            <a:endParaRPr sz="1000">
              <a:latin typeface="Roboto"/>
              <a:ea typeface="Roboto"/>
              <a:cs typeface="Roboto"/>
              <a:sym typeface="Roboto"/>
            </a:endParaRPr>
          </a:p>
        </p:txBody>
      </p:sp>
      <p:sp>
        <p:nvSpPr>
          <p:cNvPr id="173" name="Google Shape;173;p23"/>
          <p:cNvSpPr txBox="1"/>
          <p:nvPr/>
        </p:nvSpPr>
        <p:spPr>
          <a:xfrm>
            <a:off x="288575" y="2409750"/>
            <a:ext cx="1943700" cy="19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1000">
                <a:latin typeface="Roboto"/>
                <a:ea typeface="Roboto"/>
                <a:cs typeface="Roboto"/>
                <a:sym typeface="Roboto"/>
              </a:rPr>
              <a:t>meta: metadata ex: utf-8</a:t>
            </a:r>
            <a:endParaRPr sz="1000">
              <a:latin typeface="Roboto"/>
              <a:ea typeface="Roboto"/>
              <a:cs typeface="Roboto"/>
              <a:sym typeface="Roboto"/>
            </a:endParaRPr>
          </a:p>
        </p:txBody>
      </p:sp>
      <p:sp>
        <p:nvSpPr>
          <p:cNvPr id="174" name="Google Shape;174;p23"/>
          <p:cNvSpPr txBox="1"/>
          <p:nvPr/>
        </p:nvSpPr>
        <p:spPr>
          <a:xfrm>
            <a:off x="288575" y="2790750"/>
            <a:ext cx="1943700" cy="19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1000">
                <a:latin typeface="Roboto"/>
                <a:ea typeface="Roboto"/>
                <a:cs typeface="Roboto"/>
                <a:sym typeface="Roboto"/>
              </a:rPr>
              <a:t>title of the page</a:t>
            </a:r>
            <a:endParaRPr sz="1000">
              <a:latin typeface="Roboto"/>
              <a:ea typeface="Roboto"/>
              <a:cs typeface="Roboto"/>
              <a:sym typeface="Roboto"/>
            </a:endParaRPr>
          </a:p>
        </p:txBody>
      </p:sp>
      <p:cxnSp>
        <p:nvCxnSpPr>
          <p:cNvPr id="175" name="Google Shape;175;p23"/>
          <p:cNvCxnSpPr/>
          <p:nvPr/>
        </p:nvCxnSpPr>
        <p:spPr>
          <a:xfrm flipH="1">
            <a:off x="1726600" y="2485050"/>
            <a:ext cx="736800" cy="21600"/>
          </a:xfrm>
          <a:prstGeom prst="straightConnector1">
            <a:avLst/>
          </a:prstGeom>
          <a:noFill/>
          <a:ln cap="flat" cmpd="sng" w="9525">
            <a:solidFill>
              <a:schemeClr val="dk2"/>
            </a:solidFill>
            <a:prstDash val="solid"/>
            <a:round/>
            <a:headEnd len="med" w="med" type="triangle"/>
            <a:tailEnd len="med" w="med" type="none"/>
          </a:ln>
        </p:spPr>
      </p:cxnSp>
      <p:cxnSp>
        <p:nvCxnSpPr>
          <p:cNvPr id="176" name="Google Shape;176;p23"/>
          <p:cNvCxnSpPr>
            <a:endCxn id="174" idx="2"/>
          </p:cNvCxnSpPr>
          <p:nvPr/>
        </p:nvCxnSpPr>
        <p:spPr>
          <a:xfrm flipH="1">
            <a:off x="1260425" y="2622450"/>
            <a:ext cx="1087500" cy="363300"/>
          </a:xfrm>
          <a:prstGeom prst="straightConnector1">
            <a:avLst/>
          </a:prstGeom>
          <a:noFill/>
          <a:ln cap="flat" cmpd="sng" w="9525">
            <a:solidFill>
              <a:schemeClr val="dk2"/>
            </a:solidFill>
            <a:prstDash val="solid"/>
            <a:round/>
            <a:headEnd len="med" w="med" type="triangle"/>
            <a:tailEnd len="med" w="med" type="none"/>
          </a:ln>
        </p:spPr>
      </p:cxnSp>
      <p:sp>
        <p:nvSpPr>
          <p:cNvPr id="177" name="Google Shape;17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HTML5 Tags Specifications</a:t>
            </a:r>
            <a:endParaRPr/>
          </a:p>
        </p:txBody>
      </p:sp>
      <p:sp>
        <p:nvSpPr>
          <p:cNvPr id="183" name="Google Shape;18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Practice</a:t>
            </a:r>
            <a:endParaRPr u="sng"/>
          </a:p>
          <a:p>
            <a:pPr indent="0" lvl="0" marL="0" rtl="0" algn="l">
              <a:spcBef>
                <a:spcPts val="1200"/>
              </a:spcBef>
              <a:spcAft>
                <a:spcPts val="0"/>
              </a:spcAft>
              <a:buNone/>
            </a:pPr>
            <a:r>
              <a:rPr lang="pt-BR"/>
              <a:t>Let’s explore the HTML5 power. We will create a webpage in compliance with the w3c standard and in the end we will validate it.</a:t>
            </a:r>
            <a:endParaRPr/>
          </a:p>
          <a:p>
            <a:pPr indent="-342900" lvl="0" marL="457200" rtl="0" algn="l">
              <a:spcBef>
                <a:spcPts val="1200"/>
              </a:spcBef>
              <a:spcAft>
                <a:spcPts val="0"/>
              </a:spcAft>
              <a:buSzPts val="1800"/>
              <a:buChar char="-"/>
            </a:pPr>
            <a:r>
              <a:rPr lang="pt-BR"/>
              <a:t>Page</a:t>
            </a:r>
            <a:endParaRPr/>
          </a:p>
          <a:p>
            <a:pPr indent="-317500" lvl="1" marL="914400" rtl="0" algn="l">
              <a:spcBef>
                <a:spcPts val="0"/>
              </a:spcBef>
              <a:spcAft>
                <a:spcPts val="0"/>
              </a:spcAft>
              <a:buSzPts val="1400"/>
              <a:buChar char="-"/>
            </a:pPr>
            <a:r>
              <a:rPr lang="pt-BR"/>
              <a:t>Follow me on VS Code. We will reproduce the </a:t>
            </a:r>
            <a:r>
              <a:rPr lang="pt-BR" u="sng">
                <a:solidFill>
                  <a:schemeClr val="hlink"/>
                </a:solidFill>
                <a:hlinkClick r:id="rId3"/>
              </a:rPr>
              <a:t>dc website</a:t>
            </a:r>
            <a:r>
              <a:rPr lang="pt-BR"/>
              <a:t> on HTML 5.</a:t>
            </a:r>
            <a:endParaRPr/>
          </a:p>
          <a:p>
            <a:pPr indent="-342900" lvl="0" marL="457200" rtl="0" algn="l">
              <a:spcBef>
                <a:spcPts val="0"/>
              </a:spcBef>
              <a:spcAft>
                <a:spcPts val="0"/>
              </a:spcAft>
              <a:buSzPts val="1800"/>
              <a:buChar char="-"/>
            </a:pPr>
            <a:r>
              <a:rPr lang="pt-BR"/>
              <a:t>Our reference</a:t>
            </a:r>
            <a:endParaRPr/>
          </a:p>
          <a:p>
            <a:pPr indent="-317500" lvl="1" marL="914400" rtl="0" algn="l">
              <a:spcBef>
                <a:spcPts val="0"/>
              </a:spcBef>
              <a:spcAft>
                <a:spcPts val="0"/>
              </a:spcAft>
              <a:buSzPts val="1400"/>
              <a:buChar char="-"/>
            </a:pPr>
            <a:r>
              <a:rPr lang="pt-BR" sz="1100" u="sng">
                <a:solidFill>
                  <a:schemeClr val="hlink"/>
                </a:solidFill>
                <a:latin typeface="Arial"/>
                <a:ea typeface="Arial"/>
                <a:cs typeface="Arial"/>
                <a:sym typeface="Arial"/>
                <a:hlinkClick r:id="rId4"/>
              </a:rPr>
              <a:t>https://developer.mozilla.org/pt-BR/docs/Web/HTML/Element</a:t>
            </a:r>
            <a:endParaRPr/>
          </a:p>
          <a:p>
            <a:pPr indent="-342900" lvl="0" marL="457200" rtl="0" algn="l">
              <a:spcBef>
                <a:spcPts val="0"/>
              </a:spcBef>
              <a:spcAft>
                <a:spcPts val="0"/>
              </a:spcAft>
              <a:buSzPts val="1800"/>
              <a:buChar char="-"/>
            </a:pPr>
            <a:r>
              <a:rPr lang="pt-BR"/>
              <a:t>How to validate</a:t>
            </a:r>
            <a:endParaRPr/>
          </a:p>
          <a:p>
            <a:pPr indent="-317500" lvl="1" marL="914400" rtl="0" algn="l">
              <a:spcBef>
                <a:spcPts val="0"/>
              </a:spcBef>
              <a:spcAft>
                <a:spcPts val="0"/>
              </a:spcAft>
              <a:buSzPts val="1400"/>
              <a:buChar char="-"/>
            </a:pPr>
            <a:r>
              <a:rPr lang="pt-BR" sz="1100" u="sng">
                <a:solidFill>
                  <a:schemeClr val="hlink"/>
                </a:solidFill>
                <a:latin typeface="Arial"/>
                <a:ea typeface="Arial"/>
                <a:cs typeface="Arial"/>
                <a:sym typeface="Arial"/>
                <a:hlinkClick r:id="rId5"/>
              </a:rPr>
              <a:t>https://validator.w3.org/nu/</a:t>
            </a:r>
            <a:endParaRPr/>
          </a:p>
        </p:txBody>
      </p:sp>
      <p:pic>
        <p:nvPicPr>
          <p:cNvPr id="184" name="Google Shape;184;p24"/>
          <p:cNvPicPr preferRelativeResize="0"/>
          <p:nvPr/>
        </p:nvPicPr>
        <p:blipFill>
          <a:blip r:embed="rId6">
            <a:alphaModFix/>
          </a:blip>
          <a:stretch>
            <a:fillRect/>
          </a:stretch>
        </p:blipFill>
        <p:spPr>
          <a:xfrm>
            <a:off x="8258275" y="115625"/>
            <a:ext cx="751251" cy="751251"/>
          </a:xfrm>
          <a:prstGeom prst="rect">
            <a:avLst/>
          </a:prstGeom>
          <a:noFill/>
          <a:ln>
            <a:noFill/>
          </a:ln>
        </p:spPr>
      </p:pic>
      <p:sp>
        <p:nvSpPr>
          <p:cNvPr id="185" name="Google Shape;18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HTML5 Tags Specifications</a:t>
            </a:r>
            <a:endParaRPr/>
          </a:p>
        </p:txBody>
      </p:sp>
      <p:pic>
        <p:nvPicPr>
          <p:cNvPr id="191" name="Google Shape;191;p25"/>
          <p:cNvPicPr preferRelativeResize="0"/>
          <p:nvPr/>
        </p:nvPicPr>
        <p:blipFill>
          <a:blip r:embed="rId3">
            <a:alphaModFix/>
          </a:blip>
          <a:stretch>
            <a:fillRect/>
          </a:stretch>
        </p:blipFill>
        <p:spPr>
          <a:xfrm>
            <a:off x="8258275" y="115625"/>
            <a:ext cx="751251" cy="751251"/>
          </a:xfrm>
          <a:prstGeom prst="rect">
            <a:avLst/>
          </a:prstGeom>
          <a:noFill/>
          <a:ln>
            <a:noFill/>
          </a:ln>
        </p:spPr>
      </p:pic>
      <p:sp>
        <p:nvSpPr>
          <p:cNvPr id="192" name="Google Shape;19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93" name="Google Shape;193;p25"/>
          <p:cNvPicPr preferRelativeResize="0"/>
          <p:nvPr/>
        </p:nvPicPr>
        <p:blipFill>
          <a:blip r:embed="rId4">
            <a:alphaModFix/>
          </a:blip>
          <a:stretch>
            <a:fillRect/>
          </a:stretch>
        </p:blipFill>
        <p:spPr>
          <a:xfrm>
            <a:off x="4794783" y="1322525"/>
            <a:ext cx="3820977" cy="3820977"/>
          </a:xfrm>
          <a:prstGeom prst="rect">
            <a:avLst/>
          </a:prstGeom>
          <a:noFill/>
          <a:ln>
            <a:noFill/>
          </a:ln>
        </p:spPr>
      </p:pic>
      <p:pic>
        <p:nvPicPr>
          <p:cNvPr id="194" name="Google Shape;194;p25"/>
          <p:cNvPicPr preferRelativeResize="0"/>
          <p:nvPr/>
        </p:nvPicPr>
        <p:blipFill>
          <a:blip r:embed="rId5">
            <a:alphaModFix/>
          </a:blip>
          <a:stretch>
            <a:fillRect/>
          </a:stretch>
        </p:blipFill>
        <p:spPr>
          <a:xfrm>
            <a:off x="1007633" y="1322525"/>
            <a:ext cx="2554194" cy="3820975"/>
          </a:xfrm>
          <a:prstGeom prst="rect">
            <a:avLst/>
          </a:prstGeom>
          <a:noFill/>
          <a:ln>
            <a:noFill/>
          </a:ln>
        </p:spPr>
      </p:pic>
      <p:sp>
        <p:nvSpPr>
          <p:cNvPr id="195" name="Google Shape;195;p25"/>
          <p:cNvSpPr txBox="1"/>
          <p:nvPr/>
        </p:nvSpPr>
        <p:spPr>
          <a:xfrm>
            <a:off x="1475200" y="1022975"/>
            <a:ext cx="1719000" cy="2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latin typeface="Roboto Light"/>
                <a:ea typeface="Roboto Light"/>
                <a:cs typeface="Roboto Light"/>
                <a:sym typeface="Roboto Light"/>
              </a:rPr>
              <a:t>DC - WEBSITE</a:t>
            </a:r>
            <a:endParaRPr>
              <a:latin typeface="Roboto Light"/>
              <a:ea typeface="Roboto Light"/>
              <a:cs typeface="Roboto Light"/>
              <a:sym typeface="Roboto Light"/>
            </a:endParaRPr>
          </a:p>
        </p:txBody>
      </p:sp>
      <p:sp>
        <p:nvSpPr>
          <p:cNvPr id="196" name="Google Shape;196;p25"/>
          <p:cNvSpPr txBox="1"/>
          <p:nvPr/>
        </p:nvSpPr>
        <p:spPr>
          <a:xfrm>
            <a:off x="5845763" y="1115375"/>
            <a:ext cx="1719000" cy="2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latin typeface="Roboto Light"/>
                <a:ea typeface="Roboto Light"/>
                <a:cs typeface="Roboto Light"/>
                <a:sym typeface="Roboto Light"/>
              </a:rPr>
              <a:t>HTML Structure</a:t>
            </a:r>
            <a:endParaRPr>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explore the HTML5 power. We will will make a free interpretation of the DC website and rewrite it on HTML5. In the end we will validate the HTML5 code.</a:t>
            </a:r>
            <a:endParaRPr sz="1200"/>
          </a:p>
          <a:p>
            <a:pPr indent="-330200" lvl="0" marL="457200" rtl="0" algn="l">
              <a:spcBef>
                <a:spcPts val="1200"/>
              </a:spcBef>
              <a:spcAft>
                <a:spcPts val="0"/>
              </a:spcAft>
              <a:buSzPts val="1600"/>
              <a:buChar char="-"/>
            </a:pPr>
            <a:r>
              <a:rPr lang="pt-BR" sz="1600"/>
              <a:t>Our tags reference</a:t>
            </a:r>
            <a:endParaRPr sz="1600"/>
          </a:p>
          <a:p>
            <a:pPr indent="-304800" lvl="1" marL="914400" rtl="0" algn="l">
              <a:spcBef>
                <a:spcPts val="0"/>
              </a:spcBef>
              <a:spcAft>
                <a:spcPts val="0"/>
              </a:spcAft>
              <a:buSzPts val="1200"/>
              <a:buChar char="-"/>
            </a:pPr>
            <a:r>
              <a:rPr lang="pt-BR" sz="900" u="sng">
                <a:solidFill>
                  <a:schemeClr val="accent5"/>
                </a:solidFill>
                <a:hlinkClick r:id="rId3">
                  <a:extLst>
                    <a:ext uri="{A12FA001-AC4F-418D-AE19-62706E023703}">
                      <ahyp:hlinkClr val="tx"/>
                    </a:ext>
                  </a:extLst>
                </a:hlinkClick>
              </a:rPr>
              <a:t>https://developer.mozilla.org/pt-BR/docs/Web/HTML/Element</a:t>
            </a:r>
            <a:endParaRPr sz="1200"/>
          </a:p>
          <a:p>
            <a:pPr indent="-330200" lvl="0" marL="457200" rtl="0" algn="l">
              <a:spcBef>
                <a:spcPts val="0"/>
              </a:spcBef>
              <a:spcAft>
                <a:spcPts val="0"/>
              </a:spcAft>
              <a:buSzPts val="1600"/>
              <a:buChar char="-"/>
            </a:pPr>
            <a:r>
              <a:rPr lang="pt-BR" sz="1600"/>
              <a:t>How to validate</a:t>
            </a:r>
            <a:endParaRPr sz="1600"/>
          </a:p>
          <a:p>
            <a:pPr indent="-304800" lvl="1" marL="914400" rtl="0" algn="l">
              <a:spcBef>
                <a:spcPts val="0"/>
              </a:spcBef>
              <a:spcAft>
                <a:spcPts val="0"/>
              </a:spcAft>
              <a:buSzPts val="1200"/>
              <a:buChar char="-"/>
            </a:pPr>
            <a:r>
              <a:rPr lang="pt-BR" sz="900" u="sng">
                <a:solidFill>
                  <a:schemeClr val="accent5"/>
                </a:solidFill>
                <a:hlinkClick r:id="rId4">
                  <a:extLst>
                    <a:ext uri="{A12FA001-AC4F-418D-AE19-62706E023703}">
                      <ahyp:hlinkClr val="tx"/>
                    </a:ext>
                  </a:extLst>
                </a:hlinkClick>
              </a:rPr>
              <a:t>https://validator.w3.org/nu/</a:t>
            </a:r>
            <a:endParaRPr sz="1200"/>
          </a:p>
          <a:p>
            <a:pPr indent="0" lvl="0" marL="0" rtl="0" algn="l">
              <a:spcBef>
                <a:spcPts val="1200"/>
              </a:spcBef>
              <a:spcAft>
                <a:spcPts val="1200"/>
              </a:spcAft>
              <a:buNone/>
            </a:pPr>
            <a:r>
              <a:t/>
            </a:r>
            <a:endParaRPr/>
          </a:p>
        </p:txBody>
      </p:sp>
      <p:sp>
        <p:nvSpPr>
          <p:cNvPr id="202" name="Google Shape;20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HTML5 Tags Specifications</a:t>
            </a:r>
            <a:endParaRPr/>
          </a:p>
        </p:txBody>
      </p:sp>
      <p:pic>
        <p:nvPicPr>
          <p:cNvPr id="203" name="Google Shape;203;p26"/>
          <p:cNvPicPr preferRelativeResize="0"/>
          <p:nvPr/>
        </p:nvPicPr>
        <p:blipFill>
          <a:blip r:embed="rId5">
            <a:alphaModFix/>
          </a:blip>
          <a:stretch>
            <a:fillRect/>
          </a:stretch>
        </p:blipFill>
        <p:spPr>
          <a:xfrm>
            <a:off x="8258275" y="115625"/>
            <a:ext cx="751251" cy="751251"/>
          </a:xfrm>
          <a:prstGeom prst="rect">
            <a:avLst/>
          </a:prstGeom>
          <a:noFill/>
          <a:ln>
            <a:noFill/>
          </a:ln>
        </p:spPr>
      </p:pic>
      <p:sp>
        <p:nvSpPr>
          <p:cNvPr id="204" name="Google Shape;20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05" name="Google Shape;205;p26"/>
          <p:cNvPicPr preferRelativeResize="0"/>
          <p:nvPr/>
        </p:nvPicPr>
        <p:blipFill>
          <a:blip r:embed="rId6">
            <a:alphaModFix/>
          </a:blip>
          <a:stretch>
            <a:fillRect/>
          </a:stretch>
        </p:blipFill>
        <p:spPr>
          <a:xfrm>
            <a:off x="400125" y="1724625"/>
            <a:ext cx="3283300" cy="2462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HTML5 Tags Specifications</a:t>
            </a:r>
            <a:endParaRPr/>
          </a:p>
        </p:txBody>
      </p:sp>
      <p:sp>
        <p:nvSpPr>
          <p:cNvPr id="211" name="Google Shape;211;p27"/>
          <p:cNvSpPr txBox="1"/>
          <p:nvPr>
            <p:ph idx="1" type="body"/>
          </p:nvPr>
        </p:nvSpPr>
        <p:spPr>
          <a:xfrm>
            <a:off x="768900" y="1152475"/>
            <a:ext cx="837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Activity A1</a:t>
            </a:r>
            <a:endParaRPr u="sng"/>
          </a:p>
          <a:p>
            <a:pPr indent="0" lvl="0" marL="0" rtl="0" algn="l">
              <a:spcBef>
                <a:spcPts val="1200"/>
              </a:spcBef>
              <a:spcAft>
                <a:spcPts val="0"/>
              </a:spcAft>
              <a:buNone/>
            </a:pPr>
            <a:r>
              <a:rPr lang="pt-BR"/>
              <a:t>Enter in your favorite site (or use the dc ufscar website as well) and recreate it using html5 tags.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pt-BR"/>
              <a:t>Deliver the activity on moodle.</a:t>
            </a:r>
            <a:endParaRPr/>
          </a:p>
          <a:p>
            <a:pPr indent="-342900" lvl="0" marL="457200" rtl="0" algn="l">
              <a:spcBef>
                <a:spcPts val="1200"/>
              </a:spcBef>
              <a:spcAft>
                <a:spcPts val="0"/>
              </a:spcAft>
              <a:buSzPts val="1800"/>
              <a:buChar char="-"/>
            </a:pPr>
            <a:r>
              <a:rPr lang="pt-BR"/>
              <a:t>You can upload the project or the github project link.</a:t>
            </a:r>
            <a:endParaRPr/>
          </a:p>
          <a:p>
            <a:pPr indent="0" lvl="0" marL="0" rtl="0" algn="l">
              <a:spcBef>
                <a:spcPts val="1200"/>
              </a:spcBef>
              <a:spcAft>
                <a:spcPts val="1200"/>
              </a:spcAft>
              <a:buNone/>
            </a:pPr>
            <a:r>
              <a:t/>
            </a:r>
            <a:endParaRPr/>
          </a:p>
        </p:txBody>
      </p:sp>
      <p:pic>
        <p:nvPicPr>
          <p:cNvPr id="212" name="Google Shape;212;p27"/>
          <p:cNvPicPr preferRelativeResize="0"/>
          <p:nvPr/>
        </p:nvPicPr>
        <p:blipFill>
          <a:blip r:embed="rId3">
            <a:alphaModFix/>
          </a:blip>
          <a:stretch>
            <a:fillRect/>
          </a:stretch>
        </p:blipFill>
        <p:spPr>
          <a:xfrm>
            <a:off x="8258275" y="115625"/>
            <a:ext cx="751251" cy="751251"/>
          </a:xfrm>
          <a:prstGeom prst="rect">
            <a:avLst/>
          </a:prstGeom>
          <a:noFill/>
          <a:ln>
            <a:noFill/>
          </a:ln>
        </p:spPr>
      </p:pic>
      <p:sp>
        <p:nvSpPr>
          <p:cNvPr id="213" name="Google Shape;21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14" name="Google Shape;214;p27"/>
          <p:cNvPicPr preferRelativeResize="0"/>
          <p:nvPr/>
        </p:nvPicPr>
        <p:blipFill>
          <a:blip r:embed="rId4">
            <a:alphaModFix/>
          </a:blip>
          <a:stretch>
            <a:fillRect/>
          </a:stretch>
        </p:blipFill>
        <p:spPr>
          <a:xfrm>
            <a:off x="311700" y="1242271"/>
            <a:ext cx="425056" cy="39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8" name="Shape 218"/>
        <p:cNvGrpSpPr/>
        <p:nvPr/>
      </p:nvGrpSpPr>
      <p:grpSpPr>
        <a:xfrm>
          <a:off x="0" y="0"/>
          <a:ext cx="0" cy="0"/>
          <a:chOff x="0" y="0"/>
          <a:chExt cx="0" cy="0"/>
        </a:xfrm>
      </p:grpSpPr>
      <p:pic>
        <p:nvPicPr>
          <p:cNvPr id="219" name="Google Shape;219;p28"/>
          <p:cNvPicPr preferRelativeResize="0"/>
          <p:nvPr/>
        </p:nvPicPr>
        <p:blipFill>
          <a:blip r:embed="rId3">
            <a:alphaModFix/>
          </a:blip>
          <a:stretch>
            <a:fillRect/>
          </a:stretch>
        </p:blipFill>
        <p:spPr>
          <a:xfrm>
            <a:off x="0" y="0"/>
            <a:ext cx="9141701" cy="5143500"/>
          </a:xfrm>
          <a:prstGeom prst="rect">
            <a:avLst/>
          </a:prstGeom>
          <a:noFill/>
          <a:ln>
            <a:noFill/>
          </a:ln>
        </p:spPr>
      </p:pic>
      <p:sp>
        <p:nvSpPr>
          <p:cNvPr id="220" name="Google Shape;220;p28"/>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chemeClr val="lt1"/>
                </a:solidFill>
              </a:rPr>
              <a:t>OUR ROADMAP</a:t>
            </a:r>
            <a:endParaRPr>
              <a:solidFill>
                <a:schemeClr val="lt1"/>
              </a:solidFill>
            </a:endParaRPr>
          </a:p>
        </p:txBody>
      </p:sp>
      <p:sp>
        <p:nvSpPr>
          <p:cNvPr id="221" name="Google Shape;22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a:t>
            </a:r>
            <a:endParaRPr/>
          </a:p>
        </p:txBody>
      </p:sp>
      <p:sp>
        <p:nvSpPr>
          <p:cNvPr id="227" name="Google Shape;227;p29"/>
          <p:cNvSpPr txBox="1"/>
          <p:nvPr>
            <p:ph idx="1" type="body"/>
          </p:nvPr>
        </p:nvSpPr>
        <p:spPr>
          <a:xfrm>
            <a:off x="311700" y="1152475"/>
            <a:ext cx="8520600" cy="1041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pt-BR"/>
              <a:t>Cascading Style Sheets (CSS) is a style sheet language used for describing the presentation of a document written in a markup language like HTML [1]. </a:t>
            </a:r>
            <a:endParaRPr/>
          </a:p>
        </p:txBody>
      </p:sp>
      <p:pic>
        <p:nvPicPr>
          <p:cNvPr id="228" name="Google Shape;228;p29"/>
          <p:cNvPicPr preferRelativeResize="0"/>
          <p:nvPr/>
        </p:nvPicPr>
        <p:blipFill>
          <a:blip r:embed="rId3">
            <a:alphaModFix/>
          </a:blip>
          <a:stretch>
            <a:fillRect/>
          </a:stretch>
        </p:blipFill>
        <p:spPr>
          <a:xfrm>
            <a:off x="8367674" y="115149"/>
            <a:ext cx="532450" cy="752200"/>
          </a:xfrm>
          <a:prstGeom prst="rect">
            <a:avLst/>
          </a:prstGeom>
          <a:noFill/>
          <a:ln>
            <a:noFill/>
          </a:ln>
        </p:spPr>
      </p:pic>
      <p:cxnSp>
        <p:nvCxnSpPr>
          <p:cNvPr id="229" name="Google Shape;229;p29"/>
          <p:cNvCxnSpPr>
            <a:stCxn id="230" idx="6"/>
          </p:cNvCxnSpPr>
          <p:nvPr/>
        </p:nvCxnSpPr>
        <p:spPr>
          <a:xfrm>
            <a:off x="752925" y="3639400"/>
            <a:ext cx="7687500" cy="0"/>
          </a:xfrm>
          <a:prstGeom prst="straightConnector1">
            <a:avLst/>
          </a:prstGeom>
          <a:noFill/>
          <a:ln cap="flat" cmpd="sng" w="9525">
            <a:solidFill>
              <a:schemeClr val="dk2"/>
            </a:solidFill>
            <a:prstDash val="solid"/>
            <a:round/>
            <a:headEnd len="med" w="med" type="none"/>
            <a:tailEnd len="med" w="med" type="none"/>
          </a:ln>
        </p:spPr>
      </p:cxnSp>
      <p:grpSp>
        <p:nvGrpSpPr>
          <p:cNvPr id="231" name="Google Shape;231;p29"/>
          <p:cNvGrpSpPr/>
          <p:nvPr/>
        </p:nvGrpSpPr>
        <p:grpSpPr>
          <a:xfrm>
            <a:off x="409275" y="3585400"/>
            <a:ext cx="579300" cy="406750"/>
            <a:chOff x="180675" y="3585400"/>
            <a:chExt cx="579300" cy="406750"/>
          </a:xfrm>
        </p:grpSpPr>
        <p:sp>
          <p:nvSpPr>
            <p:cNvPr id="230" name="Google Shape;230;p29"/>
            <p:cNvSpPr/>
            <p:nvPr/>
          </p:nvSpPr>
          <p:spPr>
            <a:xfrm>
              <a:off x="416325"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txBox="1"/>
            <p:nvPr/>
          </p:nvSpPr>
          <p:spPr>
            <a:xfrm>
              <a:off x="180675"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DEZ</a:t>
              </a:r>
              <a:endParaRPr sz="1200">
                <a:latin typeface="Roboto Medium"/>
                <a:ea typeface="Roboto Medium"/>
                <a:cs typeface="Roboto Medium"/>
                <a:sym typeface="Roboto Medium"/>
              </a:endParaRPr>
            </a:p>
            <a:p>
              <a:pPr indent="0" lvl="0" marL="0" rtl="0" algn="ctr">
                <a:spcBef>
                  <a:spcPts val="0"/>
                </a:spcBef>
                <a:spcAft>
                  <a:spcPts val="0"/>
                </a:spcAft>
                <a:buNone/>
              </a:pPr>
              <a:r>
                <a:rPr lang="pt-BR" sz="1200">
                  <a:latin typeface="Roboto Medium"/>
                  <a:ea typeface="Roboto Medium"/>
                  <a:cs typeface="Roboto Medium"/>
                  <a:sym typeface="Roboto Medium"/>
                </a:rPr>
                <a:t>1996</a:t>
              </a:r>
              <a:endParaRPr sz="1200">
                <a:latin typeface="Roboto Medium"/>
                <a:ea typeface="Roboto Medium"/>
                <a:cs typeface="Roboto Medium"/>
                <a:sym typeface="Roboto Medium"/>
              </a:endParaRPr>
            </a:p>
          </p:txBody>
        </p:sp>
      </p:grpSp>
      <p:sp>
        <p:nvSpPr>
          <p:cNvPr id="233" name="Google Shape;233;p29"/>
          <p:cNvSpPr/>
          <p:nvPr/>
        </p:nvSpPr>
        <p:spPr>
          <a:xfrm>
            <a:off x="246225" y="3044525"/>
            <a:ext cx="9054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CSS IS BORN</a:t>
            </a:r>
            <a:endParaRPr sz="1200"/>
          </a:p>
        </p:txBody>
      </p:sp>
      <p:grpSp>
        <p:nvGrpSpPr>
          <p:cNvPr id="234" name="Google Shape;234;p29"/>
          <p:cNvGrpSpPr/>
          <p:nvPr/>
        </p:nvGrpSpPr>
        <p:grpSpPr>
          <a:xfrm>
            <a:off x="1885972" y="3044525"/>
            <a:ext cx="905400" cy="947625"/>
            <a:chOff x="6531347" y="3044525"/>
            <a:chExt cx="905400" cy="947625"/>
          </a:xfrm>
        </p:grpSpPr>
        <p:sp>
          <p:nvSpPr>
            <p:cNvPr id="235" name="Google Shape;235;p29"/>
            <p:cNvSpPr/>
            <p:nvPr/>
          </p:nvSpPr>
          <p:spPr>
            <a:xfrm>
              <a:off x="69300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txBox="1"/>
            <p:nvPr/>
          </p:nvSpPr>
          <p:spPr>
            <a:xfrm>
              <a:off x="6694397"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MAY 1998</a:t>
              </a:r>
              <a:endParaRPr sz="1200">
                <a:latin typeface="Roboto Medium"/>
                <a:ea typeface="Roboto Medium"/>
                <a:cs typeface="Roboto Medium"/>
                <a:sym typeface="Roboto Medium"/>
              </a:endParaRPr>
            </a:p>
          </p:txBody>
        </p:sp>
        <p:sp>
          <p:nvSpPr>
            <p:cNvPr id="237" name="Google Shape;237;p29"/>
            <p:cNvSpPr/>
            <p:nvPr/>
          </p:nvSpPr>
          <p:spPr>
            <a:xfrm>
              <a:off x="6531347" y="3044525"/>
              <a:ext cx="9054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1200"/>
                <a:t>CSS 2</a:t>
              </a:r>
              <a:endParaRPr sz="1200"/>
            </a:p>
          </p:txBody>
        </p:sp>
      </p:grpSp>
      <p:grpSp>
        <p:nvGrpSpPr>
          <p:cNvPr id="238" name="Google Shape;238;p29"/>
          <p:cNvGrpSpPr/>
          <p:nvPr/>
        </p:nvGrpSpPr>
        <p:grpSpPr>
          <a:xfrm>
            <a:off x="5062347" y="3044525"/>
            <a:ext cx="905400" cy="947625"/>
            <a:chOff x="7140947" y="3044525"/>
            <a:chExt cx="905400" cy="947625"/>
          </a:xfrm>
        </p:grpSpPr>
        <p:sp>
          <p:nvSpPr>
            <p:cNvPr id="239" name="Google Shape;239;p29"/>
            <p:cNvSpPr/>
            <p:nvPr/>
          </p:nvSpPr>
          <p:spPr>
            <a:xfrm>
              <a:off x="75396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txBox="1"/>
            <p:nvPr/>
          </p:nvSpPr>
          <p:spPr>
            <a:xfrm>
              <a:off x="7303997"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JUN</a:t>
              </a:r>
              <a:br>
                <a:rPr lang="pt-BR" sz="1200">
                  <a:latin typeface="Roboto Medium"/>
                  <a:ea typeface="Roboto Medium"/>
                  <a:cs typeface="Roboto Medium"/>
                  <a:sym typeface="Roboto Medium"/>
                </a:rPr>
              </a:br>
              <a:r>
                <a:rPr lang="pt-BR" sz="1200">
                  <a:latin typeface="Roboto Medium"/>
                  <a:ea typeface="Roboto Medium"/>
                  <a:cs typeface="Roboto Medium"/>
                  <a:sym typeface="Roboto Medium"/>
                </a:rPr>
                <a:t>2011</a:t>
              </a:r>
              <a:endParaRPr sz="1200">
                <a:latin typeface="Roboto Medium"/>
                <a:ea typeface="Roboto Medium"/>
                <a:cs typeface="Roboto Medium"/>
                <a:sym typeface="Roboto Medium"/>
              </a:endParaRPr>
            </a:p>
          </p:txBody>
        </p:sp>
        <p:sp>
          <p:nvSpPr>
            <p:cNvPr id="241" name="Google Shape;241;p29"/>
            <p:cNvSpPr/>
            <p:nvPr/>
          </p:nvSpPr>
          <p:spPr>
            <a:xfrm>
              <a:off x="7140947" y="3044525"/>
              <a:ext cx="9054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CSS 2.1</a:t>
              </a:r>
              <a:endParaRPr sz="1200"/>
            </a:p>
          </p:txBody>
        </p:sp>
      </p:grpSp>
      <p:grpSp>
        <p:nvGrpSpPr>
          <p:cNvPr id="242" name="Google Shape;242;p29"/>
          <p:cNvGrpSpPr/>
          <p:nvPr/>
        </p:nvGrpSpPr>
        <p:grpSpPr>
          <a:xfrm>
            <a:off x="6544022" y="3030613"/>
            <a:ext cx="905400" cy="947625"/>
            <a:chOff x="6531347" y="3044525"/>
            <a:chExt cx="905400" cy="947625"/>
          </a:xfrm>
        </p:grpSpPr>
        <p:sp>
          <p:nvSpPr>
            <p:cNvPr id="243" name="Google Shape;243;p29"/>
            <p:cNvSpPr/>
            <p:nvPr/>
          </p:nvSpPr>
          <p:spPr>
            <a:xfrm>
              <a:off x="69300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txBox="1"/>
            <p:nvPr/>
          </p:nvSpPr>
          <p:spPr>
            <a:xfrm>
              <a:off x="6694397"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JUN</a:t>
              </a:r>
              <a:br>
                <a:rPr lang="pt-BR" sz="1200">
                  <a:latin typeface="Roboto Medium"/>
                  <a:ea typeface="Roboto Medium"/>
                  <a:cs typeface="Roboto Medium"/>
                  <a:sym typeface="Roboto Medium"/>
                </a:rPr>
              </a:br>
              <a:r>
                <a:rPr lang="pt-BR" sz="1200">
                  <a:latin typeface="Roboto Medium"/>
                  <a:ea typeface="Roboto Medium"/>
                  <a:cs typeface="Roboto Medium"/>
                  <a:sym typeface="Roboto Medium"/>
                </a:rPr>
                <a:t>2012</a:t>
              </a:r>
              <a:endParaRPr sz="1200">
                <a:latin typeface="Roboto Medium"/>
                <a:ea typeface="Roboto Medium"/>
                <a:cs typeface="Roboto Medium"/>
                <a:sym typeface="Roboto Medium"/>
              </a:endParaRPr>
            </a:p>
          </p:txBody>
        </p:sp>
        <p:sp>
          <p:nvSpPr>
            <p:cNvPr id="245" name="Google Shape;245;p29"/>
            <p:cNvSpPr/>
            <p:nvPr/>
          </p:nvSpPr>
          <p:spPr>
            <a:xfrm>
              <a:off x="6531347" y="3044525"/>
              <a:ext cx="9054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CSS 3</a:t>
              </a:r>
              <a:endParaRPr sz="1200"/>
            </a:p>
            <a:p>
              <a:pPr indent="0" lvl="0" marL="0" rtl="0" algn="ctr">
                <a:spcBef>
                  <a:spcPts val="0"/>
                </a:spcBef>
                <a:spcAft>
                  <a:spcPts val="0"/>
                </a:spcAft>
                <a:buNone/>
              </a:pPr>
              <a:r>
                <a:rPr lang="pt-BR" sz="600"/>
                <a:t>(css3-mediaquery)</a:t>
              </a:r>
              <a:endParaRPr sz="600"/>
            </a:p>
          </p:txBody>
        </p:sp>
      </p:grpSp>
      <p:sp>
        <p:nvSpPr>
          <p:cNvPr id="246" name="Google Shape;246;p29"/>
          <p:cNvSpPr txBox="1"/>
          <p:nvPr/>
        </p:nvSpPr>
        <p:spPr>
          <a:xfrm>
            <a:off x="1248950" y="4814475"/>
            <a:ext cx="7895100" cy="3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000">
                <a:latin typeface="Roboto Light"/>
                <a:ea typeface="Roboto Light"/>
                <a:cs typeface="Roboto Light"/>
                <a:sym typeface="Roboto Light"/>
              </a:rPr>
              <a:t>[1] </a:t>
            </a:r>
            <a:r>
              <a:rPr lang="pt-BR" sz="1000" u="sng">
                <a:solidFill>
                  <a:schemeClr val="hlink"/>
                </a:solidFill>
                <a:latin typeface="Roboto Light"/>
                <a:ea typeface="Roboto Light"/>
                <a:cs typeface="Roboto Light"/>
                <a:sym typeface="Roboto Light"/>
                <a:hlinkClick r:id="rId4"/>
              </a:rPr>
              <a:t>https://en.wikipedia.org/wiki/Cascading_Style_Sheets#Difficulty_with_adoption</a:t>
            </a:r>
            <a:endParaRPr sz="1000">
              <a:latin typeface="Roboto Light"/>
              <a:ea typeface="Roboto Light"/>
              <a:cs typeface="Roboto Light"/>
              <a:sym typeface="Roboto Light"/>
            </a:endParaRPr>
          </a:p>
        </p:txBody>
      </p:sp>
      <p:sp>
        <p:nvSpPr>
          <p:cNvPr id="247" name="Google Shape;247;p29"/>
          <p:cNvSpPr/>
          <p:nvPr/>
        </p:nvSpPr>
        <p:spPr>
          <a:xfrm>
            <a:off x="7161400" y="2956275"/>
            <a:ext cx="677400" cy="14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Medium"/>
                <a:ea typeface="Roboto Medium"/>
                <a:cs typeface="Roboto Medium"/>
                <a:sym typeface="Roboto Medium"/>
              </a:rPr>
              <a:t>modules [1]</a:t>
            </a:r>
            <a:endParaRPr sz="800">
              <a:latin typeface="Roboto Medium"/>
              <a:ea typeface="Roboto Medium"/>
              <a:cs typeface="Roboto Medium"/>
              <a:sym typeface="Roboto Medium"/>
            </a:endParaRPr>
          </a:p>
        </p:txBody>
      </p:sp>
      <p:sp>
        <p:nvSpPr>
          <p:cNvPr id="248" name="Google Shape;24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Basic Concepts</a:t>
            </a:r>
            <a:endParaRPr/>
          </a:p>
        </p:txBody>
      </p:sp>
      <p:sp>
        <p:nvSpPr>
          <p:cNvPr id="254" name="Google Shape;254;p30"/>
          <p:cNvSpPr txBox="1"/>
          <p:nvPr>
            <p:ph idx="1" type="body"/>
          </p:nvPr>
        </p:nvSpPr>
        <p:spPr>
          <a:xfrm>
            <a:off x="311700" y="1152475"/>
            <a:ext cx="41469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b="1" lang="pt-BR" sz="1050"/>
              <a:t>Cascading</a:t>
            </a:r>
            <a:r>
              <a:rPr lang="pt-BR" sz="1050"/>
              <a:t> ... Style Sheets</a:t>
            </a:r>
            <a:endParaRPr sz="1050"/>
          </a:p>
        </p:txBody>
      </p:sp>
      <p:pic>
        <p:nvPicPr>
          <p:cNvPr id="255" name="Google Shape;255;p30"/>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256" name="Google Shape;25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57" name="Google Shape;257;p30"/>
          <p:cNvPicPr preferRelativeResize="0"/>
          <p:nvPr/>
        </p:nvPicPr>
        <p:blipFill>
          <a:blip r:embed="rId4">
            <a:alphaModFix/>
          </a:blip>
          <a:stretch>
            <a:fillRect/>
          </a:stretch>
        </p:blipFill>
        <p:spPr>
          <a:xfrm>
            <a:off x="4826400" y="982300"/>
            <a:ext cx="4073724" cy="3820974"/>
          </a:xfrm>
          <a:prstGeom prst="rect">
            <a:avLst/>
          </a:prstGeom>
          <a:noFill/>
          <a:ln>
            <a:noFill/>
          </a:ln>
        </p:spPr>
      </p:pic>
      <p:pic>
        <p:nvPicPr>
          <p:cNvPr id="258" name="Google Shape;258;p30"/>
          <p:cNvPicPr preferRelativeResize="0"/>
          <p:nvPr/>
        </p:nvPicPr>
        <p:blipFill>
          <a:blip r:embed="rId5">
            <a:alphaModFix/>
          </a:blip>
          <a:stretch>
            <a:fillRect/>
          </a:stretch>
        </p:blipFill>
        <p:spPr>
          <a:xfrm>
            <a:off x="926883" y="1725175"/>
            <a:ext cx="2307832" cy="3113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Selectors</a:t>
            </a:r>
            <a:endParaRPr/>
          </a:p>
        </p:txBody>
      </p:sp>
      <p:pic>
        <p:nvPicPr>
          <p:cNvPr id="264" name="Google Shape;264;p31"/>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265" name="Google Shape;265;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Basic Concepts</a:t>
            </a:r>
            <a:endParaRPr/>
          </a:p>
          <a:p>
            <a:pPr indent="0" lvl="0" marL="0" rtl="0" algn="l">
              <a:spcBef>
                <a:spcPts val="1200"/>
              </a:spcBef>
              <a:spcAft>
                <a:spcPts val="0"/>
              </a:spcAft>
              <a:buNone/>
            </a:pPr>
            <a:r>
              <a:rPr lang="pt-BR" sz="1200"/>
              <a:t>Selector: designate what object will be styled</a:t>
            </a:r>
            <a:endParaRPr sz="1200"/>
          </a:p>
          <a:p>
            <a:pPr indent="0" lvl="0" marL="0" rtl="0" algn="l">
              <a:spcBef>
                <a:spcPts val="1200"/>
              </a:spcBef>
              <a:spcAft>
                <a:spcPts val="1200"/>
              </a:spcAft>
              <a:buNone/>
            </a:pPr>
            <a:r>
              <a:rPr lang="pt-BR" sz="1200"/>
              <a:t>property: designate the style applied to the object</a:t>
            </a:r>
            <a:endParaRPr sz="1200"/>
          </a:p>
        </p:txBody>
      </p:sp>
      <p:sp>
        <p:nvSpPr>
          <p:cNvPr id="266" name="Google Shape;26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67" name="Google Shape;267;p31"/>
          <p:cNvPicPr preferRelativeResize="0"/>
          <p:nvPr/>
        </p:nvPicPr>
        <p:blipFill>
          <a:blip r:embed="rId4">
            <a:alphaModFix/>
          </a:blip>
          <a:stretch>
            <a:fillRect/>
          </a:stretch>
        </p:blipFill>
        <p:spPr>
          <a:xfrm>
            <a:off x="4500450" y="1371725"/>
            <a:ext cx="4267200" cy="29779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BEFORE START</a:t>
            </a:r>
            <a:endParaRPr/>
          </a:p>
        </p:txBody>
      </p:sp>
      <p:sp>
        <p:nvSpPr>
          <p:cNvPr id="64" name="Google Shape;64;p14"/>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400"/>
              <a:t>1) MARK PRESENCE</a:t>
            </a:r>
            <a:endParaRPr sz="1400"/>
          </a:p>
          <a:p>
            <a:pPr indent="-317500" lvl="0" marL="457200" rtl="0" algn="l">
              <a:spcBef>
                <a:spcPts val="1200"/>
              </a:spcBef>
              <a:spcAft>
                <a:spcPts val="0"/>
              </a:spcAft>
              <a:buSzPts val="1400"/>
              <a:buChar char="-"/>
            </a:pPr>
            <a:r>
              <a:rPr lang="pt-BR" sz="1400"/>
              <a:t>We will handle the presence by this sheet</a:t>
            </a:r>
            <a:r>
              <a:rPr lang="pt-BR" sz="1400"/>
              <a:t> (</a:t>
            </a:r>
            <a:r>
              <a:rPr lang="pt-BR" sz="1400" u="sng">
                <a:solidFill>
                  <a:schemeClr val="hlink"/>
                </a:solidFill>
                <a:hlinkClick r:id="rId3"/>
              </a:rPr>
              <a:t>Click Here</a:t>
            </a:r>
            <a:r>
              <a:rPr lang="pt-BR" sz="1400"/>
              <a:t>). </a:t>
            </a:r>
            <a:endParaRPr sz="1400"/>
          </a:p>
          <a:p>
            <a:pPr indent="0" lvl="0" marL="0" rtl="0" algn="l">
              <a:spcBef>
                <a:spcPts val="1200"/>
              </a:spcBef>
              <a:spcAft>
                <a:spcPts val="0"/>
              </a:spcAft>
              <a:buNone/>
            </a:pPr>
            <a:r>
              <a:rPr lang="pt-BR" sz="1400"/>
              <a:t>2) [OPTIONAL] ENTER ON REACT SLACK TO FOLLOW THE LAST NEWS ABOUT THIS TECH </a:t>
            </a:r>
            <a:r>
              <a:rPr lang="pt-BR" sz="1400" u="sng">
                <a:solidFill>
                  <a:schemeClr val="hlink"/>
                </a:solidFill>
                <a:hlinkClick r:id="rId4"/>
              </a:rPr>
              <a:t>HERE</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pt-BR" sz="1400"/>
              <a:t>REQUIREMENTS FOR OUR FIRST MODULE</a:t>
            </a:r>
            <a:endParaRPr sz="1400"/>
          </a:p>
          <a:p>
            <a:pPr indent="-317500" lvl="0" marL="457200" rtl="0" algn="l">
              <a:spcBef>
                <a:spcPts val="1200"/>
              </a:spcBef>
              <a:spcAft>
                <a:spcPts val="0"/>
              </a:spcAft>
              <a:buSzPts val="1400"/>
              <a:buChar char="-"/>
            </a:pPr>
            <a:r>
              <a:rPr lang="pt-BR" sz="1400"/>
              <a:t>VS Code</a:t>
            </a:r>
            <a:endParaRPr sz="1400"/>
          </a:p>
          <a:p>
            <a:pPr indent="-317500" lvl="0" marL="457200" rtl="0" algn="l">
              <a:spcBef>
                <a:spcPts val="0"/>
              </a:spcBef>
              <a:spcAft>
                <a:spcPts val="0"/>
              </a:spcAft>
              <a:buSzPts val="1400"/>
              <a:buChar char="-"/>
            </a:pPr>
            <a:r>
              <a:rPr lang="pt-BR" sz="1400"/>
              <a:t>Know Git</a:t>
            </a:r>
            <a:endParaRPr sz="1400"/>
          </a:p>
          <a:p>
            <a:pPr indent="-317500" lvl="0" marL="457200" rtl="0" algn="l">
              <a:spcBef>
                <a:spcPts val="0"/>
              </a:spcBef>
              <a:spcAft>
                <a:spcPts val="0"/>
              </a:spcAft>
              <a:buSzPts val="1400"/>
              <a:buChar char="-"/>
            </a:pPr>
            <a:r>
              <a:rPr lang="pt-BR" sz="1400"/>
              <a:t>Yarn</a:t>
            </a:r>
            <a:endParaRPr sz="1400"/>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Selectors</a:t>
            </a:r>
            <a:endParaRPr/>
          </a:p>
        </p:txBody>
      </p:sp>
      <p:pic>
        <p:nvPicPr>
          <p:cNvPr id="273" name="Google Shape;273;p32"/>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274" name="Google Shape;274;p3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Selector by id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75" name="Google Shape;27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76" name="Google Shape;276;p32"/>
          <p:cNvPicPr preferRelativeResize="0"/>
          <p:nvPr/>
        </p:nvPicPr>
        <p:blipFill>
          <a:blip r:embed="rId4">
            <a:alphaModFix/>
          </a:blip>
          <a:stretch>
            <a:fillRect/>
          </a:stretch>
        </p:blipFill>
        <p:spPr>
          <a:xfrm>
            <a:off x="928525" y="1904924"/>
            <a:ext cx="7352449" cy="2918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Selectors</a:t>
            </a:r>
            <a:endParaRPr/>
          </a:p>
        </p:txBody>
      </p:sp>
      <p:pic>
        <p:nvPicPr>
          <p:cNvPr id="282" name="Google Shape;282;p33"/>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283" name="Google Shape;283;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Selector by classname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84" name="Google Shape;28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85" name="Google Shape;285;p33"/>
          <p:cNvPicPr preferRelativeResize="0"/>
          <p:nvPr/>
        </p:nvPicPr>
        <p:blipFill>
          <a:blip r:embed="rId4">
            <a:alphaModFix/>
          </a:blip>
          <a:stretch>
            <a:fillRect/>
          </a:stretch>
        </p:blipFill>
        <p:spPr>
          <a:xfrm>
            <a:off x="931900" y="1814198"/>
            <a:ext cx="7280198" cy="2889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Selectors</a:t>
            </a:r>
            <a:endParaRPr/>
          </a:p>
        </p:txBody>
      </p:sp>
      <p:pic>
        <p:nvPicPr>
          <p:cNvPr id="291" name="Google Shape;291;p34"/>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292" name="Google Shape;292;p34"/>
          <p:cNvSpPr txBox="1"/>
          <p:nvPr>
            <p:ph idx="1" type="body"/>
          </p:nvPr>
        </p:nvSpPr>
        <p:spPr>
          <a:xfrm>
            <a:off x="311700" y="1152475"/>
            <a:ext cx="3213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Selector by type, universal and attribute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93" name="Google Shape;29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294" name="Google Shape;294;p34"/>
          <p:cNvPicPr preferRelativeResize="0"/>
          <p:nvPr/>
        </p:nvPicPr>
        <p:blipFill>
          <a:blip r:embed="rId4">
            <a:alphaModFix/>
          </a:blip>
          <a:stretch>
            <a:fillRect/>
          </a:stretch>
        </p:blipFill>
        <p:spPr>
          <a:xfrm>
            <a:off x="520124" y="1829213"/>
            <a:ext cx="2891876" cy="3212175"/>
          </a:xfrm>
          <a:prstGeom prst="rect">
            <a:avLst/>
          </a:prstGeom>
          <a:noFill/>
          <a:ln>
            <a:noFill/>
          </a:ln>
        </p:spPr>
      </p:pic>
      <p:sp>
        <p:nvSpPr>
          <p:cNvPr id="295" name="Google Shape;295;p34"/>
          <p:cNvSpPr txBox="1"/>
          <p:nvPr>
            <p:ph idx="1" type="body"/>
          </p:nvPr>
        </p:nvSpPr>
        <p:spPr>
          <a:xfrm>
            <a:off x="4374400" y="1134825"/>
            <a:ext cx="3213600" cy="9096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pt-BR"/>
              <a:t>More attributes selectors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96" name="Google Shape;296;p34"/>
          <p:cNvPicPr preferRelativeResize="0"/>
          <p:nvPr/>
        </p:nvPicPr>
        <p:blipFill>
          <a:blip r:embed="rId5">
            <a:alphaModFix/>
          </a:blip>
          <a:stretch>
            <a:fillRect/>
          </a:stretch>
        </p:blipFill>
        <p:spPr>
          <a:xfrm>
            <a:off x="4279032" y="1727111"/>
            <a:ext cx="4864970" cy="3416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Selectors</a:t>
            </a:r>
            <a:endParaRPr/>
          </a:p>
        </p:txBody>
      </p:sp>
      <p:pic>
        <p:nvPicPr>
          <p:cNvPr id="302" name="Google Shape;302;p35"/>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303" name="Google Shape;30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304" name="Google Shape;304;p35"/>
          <p:cNvSpPr txBox="1"/>
          <p:nvPr/>
        </p:nvSpPr>
        <p:spPr>
          <a:xfrm>
            <a:off x="397325" y="1336450"/>
            <a:ext cx="8553300" cy="24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2"/>
                </a:solidFill>
                <a:latin typeface="Roboto"/>
                <a:ea typeface="Roboto"/>
                <a:cs typeface="Roboto"/>
                <a:sym typeface="Roboto"/>
              </a:rPr>
              <a:t>Mastering the selectors is a key skill to develop a high-quality CSS code.</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There are more than 50 available selectors. You can check and understand all available selectors </a:t>
            </a:r>
            <a:r>
              <a:rPr lang="pt-BR" u="sng">
                <a:solidFill>
                  <a:schemeClr val="dk2"/>
                </a:solidFill>
                <a:latin typeface="Roboto"/>
                <a:ea typeface="Roboto"/>
                <a:cs typeface="Roboto"/>
                <a:sym typeface="Roboto"/>
                <a:hlinkClick r:id="rId4">
                  <a:extLst>
                    <a:ext uri="{A12FA001-AC4F-418D-AE19-62706E023703}">
                      <ahyp:hlinkClr val="tx"/>
                    </a:ext>
                  </a:extLst>
                </a:hlinkClick>
              </a:rPr>
              <a:t>HERE.</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EXTRA: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pt-BR">
                <a:solidFill>
                  <a:schemeClr val="dk2"/>
                </a:solidFill>
                <a:latin typeface="Roboto"/>
                <a:ea typeface="Roboto"/>
                <a:cs typeface="Roboto"/>
                <a:sym typeface="Roboto"/>
              </a:rPr>
              <a:t>If you understand CSS, you will be easy to develop web crawlers and extract content from the web!</a:t>
            </a:r>
            <a:endParaRPr>
              <a:solidFill>
                <a:schemeClr val="dk2"/>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Properties</a:t>
            </a:r>
            <a:endParaRPr/>
          </a:p>
        </p:txBody>
      </p:sp>
      <p:pic>
        <p:nvPicPr>
          <p:cNvPr id="310" name="Google Shape;310;p36"/>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311" name="Google Shape;31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312" name="Google Shape;312;p36"/>
          <p:cNvSpPr txBox="1"/>
          <p:nvPr/>
        </p:nvSpPr>
        <p:spPr>
          <a:xfrm>
            <a:off x="397325" y="1336450"/>
            <a:ext cx="8553300" cy="24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2"/>
                </a:solidFill>
                <a:latin typeface="Roboto"/>
                <a:ea typeface="Roboto"/>
                <a:cs typeface="Roboto"/>
                <a:sym typeface="Roboto"/>
              </a:rPr>
              <a:t>Properties are the style definition.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There are more than 500 available properties.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You can check and understand all* available properties </a:t>
            </a:r>
            <a:r>
              <a:rPr lang="pt-BR" u="sng">
                <a:solidFill>
                  <a:schemeClr val="dk2"/>
                </a:solidFill>
                <a:latin typeface="Roboto"/>
                <a:ea typeface="Roboto"/>
                <a:cs typeface="Roboto"/>
                <a:sym typeface="Roboto"/>
                <a:hlinkClick r:id="rId4">
                  <a:extLst>
                    <a:ext uri="{A12FA001-AC4F-418D-AE19-62706E023703}">
                      <ahyp:hlinkClr val="tx"/>
                    </a:ext>
                  </a:extLst>
                </a:hlinkClick>
              </a:rPr>
              <a:t>HERE.</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sz="1000">
                <a:solidFill>
                  <a:schemeClr val="dk2"/>
                </a:solidFill>
                <a:latin typeface="Roboto"/>
                <a:ea typeface="Roboto"/>
                <a:cs typeface="Roboto"/>
                <a:sym typeface="Roboto"/>
              </a:rPr>
              <a:t>* there is no guarantee that this site are listing all properties.</a:t>
            </a:r>
            <a:endParaRPr sz="1000">
              <a:solidFill>
                <a:schemeClr val="dk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Layouts</a:t>
            </a:r>
            <a:endParaRPr/>
          </a:p>
        </p:txBody>
      </p:sp>
      <p:pic>
        <p:nvPicPr>
          <p:cNvPr id="318" name="Google Shape;318;p37"/>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319" name="Google Shape;31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Float</a:t>
            </a:r>
            <a:endParaRPr sz="1200"/>
          </a:p>
        </p:txBody>
      </p:sp>
      <p:sp>
        <p:nvSpPr>
          <p:cNvPr id="320" name="Google Shape;32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321" name="Google Shape;321;p37"/>
          <p:cNvPicPr preferRelativeResize="0"/>
          <p:nvPr/>
        </p:nvPicPr>
        <p:blipFill rotWithShape="1">
          <a:blip r:embed="rId4">
            <a:alphaModFix/>
          </a:blip>
          <a:srcRect b="5981" l="6327" r="6038" t="5796"/>
          <a:stretch/>
        </p:blipFill>
        <p:spPr>
          <a:xfrm>
            <a:off x="311700" y="1685400"/>
            <a:ext cx="3401549" cy="3169376"/>
          </a:xfrm>
          <a:prstGeom prst="rect">
            <a:avLst/>
          </a:prstGeom>
          <a:noFill/>
          <a:ln>
            <a:noFill/>
          </a:ln>
        </p:spPr>
      </p:pic>
      <p:pic>
        <p:nvPicPr>
          <p:cNvPr id="322" name="Google Shape;322;p37"/>
          <p:cNvPicPr preferRelativeResize="0"/>
          <p:nvPr/>
        </p:nvPicPr>
        <p:blipFill>
          <a:blip r:embed="rId5">
            <a:alphaModFix/>
          </a:blip>
          <a:stretch>
            <a:fillRect/>
          </a:stretch>
        </p:blipFill>
        <p:spPr>
          <a:xfrm>
            <a:off x="5250926" y="1481350"/>
            <a:ext cx="3511800" cy="3373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Layouts</a:t>
            </a:r>
            <a:endParaRPr/>
          </a:p>
        </p:txBody>
      </p:sp>
      <p:pic>
        <p:nvPicPr>
          <p:cNvPr id="328" name="Google Shape;328;p38"/>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329" name="Google Shape;32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Positioning</a:t>
            </a:r>
            <a:endParaRPr sz="1200"/>
          </a:p>
        </p:txBody>
      </p:sp>
      <p:sp>
        <p:nvSpPr>
          <p:cNvPr id="330" name="Google Shape;33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331" name="Google Shape;331;p38"/>
          <p:cNvPicPr preferRelativeResize="0"/>
          <p:nvPr/>
        </p:nvPicPr>
        <p:blipFill>
          <a:blip r:embed="rId4">
            <a:alphaModFix/>
          </a:blip>
          <a:stretch>
            <a:fillRect/>
          </a:stretch>
        </p:blipFill>
        <p:spPr>
          <a:xfrm>
            <a:off x="680650" y="1618250"/>
            <a:ext cx="2713031" cy="3525252"/>
          </a:xfrm>
          <a:prstGeom prst="rect">
            <a:avLst/>
          </a:prstGeom>
          <a:noFill/>
          <a:ln>
            <a:noFill/>
          </a:ln>
        </p:spPr>
      </p:pic>
      <p:pic>
        <p:nvPicPr>
          <p:cNvPr id="332" name="Google Shape;332;p38"/>
          <p:cNvPicPr preferRelativeResize="0"/>
          <p:nvPr/>
        </p:nvPicPr>
        <p:blipFill>
          <a:blip r:embed="rId5">
            <a:alphaModFix/>
          </a:blip>
          <a:stretch>
            <a:fillRect/>
          </a:stretch>
        </p:blipFill>
        <p:spPr>
          <a:xfrm>
            <a:off x="4767475" y="1894222"/>
            <a:ext cx="4019400" cy="2480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Layouts</a:t>
            </a:r>
            <a:endParaRPr/>
          </a:p>
        </p:txBody>
      </p:sp>
      <p:pic>
        <p:nvPicPr>
          <p:cNvPr id="338" name="Google Shape;338;p39"/>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339" name="Google Shape;33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Box Model</a:t>
            </a:r>
            <a:endParaRPr sz="1200"/>
          </a:p>
        </p:txBody>
      </p:sp>
      <p:sp>
        <p:nvSpPr>
          <p:cNvPr id="340" name="Google Shape;34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341" name="Google Shape;341;p39"/>
          <p:cNvPicPr preferRelativeResize="0"/>
          <p:nvPr/>
        </p:nvPicPr>
        <p:blipFill>
          <a:blip r:embed="rId4">
            <a:alphaModFix/>
          </a:blip>
          <a:stretch>
            <a:fillRect/>
          </a:stretch>
        </p:blipFill>
        <p:spPr>
          <a:xfrm>
            <a:off x="660450" y="1932999"/>
            <a:ext cx="3911552" cy="2136875"/>
          </a:xfrm>
          <a:prstGeom prst="rect">
            <a:avLst/>
          </a:prstGeom>
          <a:noFill/>
          <a:ln>
            <a:noFill/>
          </a:ln>
        </p:spPr>
      </p:pic>
      <p:pic>
        <p:nvPicPr>
          <p:cNvPr id="342" name="Google Shape;342;p39"/>
          <p:cNvPicPr preferRelativeResize="0"/>
          <p:nvPr/>
        </p:nvPicPr>
        <p:blipFill>
          <a:blip r:embed="rId5">
            <a:alphaModFix/>
          </a:blip>
          <a:stretch>
            <a:fillRect/>
          </a:stretch>
        </p:blipFill>
        <p:spPr>
          <a:xfrm>
            <a:off x="5239227" y="1152475"/>
            <a:ext cx="3593076" cy="3243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Layouts</a:t>
            </a:r>
            <a:endParaRPr/>
          </a:p>
        </p:txBody>
      </p:sp>
      <p:pic>
        <p:nvPicPr>
          <p:cNvPr id="348" name="Google Shape;348;p40"/>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349" name="Google Shape;34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Display</a:t>
            </a:r>
            <a:endParaRPr sz="1200"/>
          </a:p>
        </p:txBody>
      </p:sp>
      <p:sp>
        <p:nvSpPr>
          <p:cNvPr id="350" name="Google Shape;35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351" name="Google Shape;351;p40"/>
          <p:cNvPicPr preferRelativeResize="0"/>
          <p:nvPr/>
        </p:nvPicPr>
        <p:blipFill>
          <a:blip r:embed="rId4">
            <a:alphaModFix/>
          </a:blip>
          <a:stretch>
            <a:fillRect/>
          </a:stretch>
        </p:blipFill>
        <p:spPr>
          <a:xfrm>
            <a:off x="586650" y="1536600"/>
            <a:ext cx="3358137" cy="3606902"/>
          </a:xfrm>
          <a:prstGeom prst="rect">
            <a:avLst/>
          </a:prstGeom>
          <a:noFill/>
          <a:ln>
            <a:noFill/>
          </a:ln>
        </p:spPr>
      </p:pic>
      <p:pic>
        <p:nvPicPr>
          <p:cNvPr id="352" name="Google Shape;352;p40"/>
          <p:cNvPicPr preferRelativeResize="0"/>
          <p:nvPr/>
        </p:nvPicPr>
        <p:blipFill>
          <a:blip r:embed="rId5">
            <a:alphaModFix/>
          </a:blip>
          <a:stretch>
            <a:fillRect/>
          </a:stretch>
        </p:blipFill>
        <p:spPr>
          <a:xfrm>
            <a:off x="5376964" y="1128125"/>
            <a:ext cx="3247861" cy="39690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Layouts</a:t>
            </a:r>
            <a:endParaRPr/>
          </a:p>
        </p:txBody>
      </p:sp>
      <p:pic>
        <p:nvPicPr>
          <p:cNvPr id="358" name="Google Shape;358;p41"/>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359" name="Google Shape;35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FlexBox</a:t>
            </a:r>
            <a:endParaRPr sz="1200"/>
          </a:p>
        </p:txBody>
      </p:sp>
      <p:sp>
        <p:nvSpPr>
          <p:cNvPr id="360" name="Google Shape;36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361" name="Google Shape;361;p41"/>
          <p:cNvPicPr preferRelativeResize="0"/>
          <p:nvPr/>
        </p:nvPicPr>
        <p:blipFill>
          <a:blip r:embed="rId4">
            <a:alphaModFix/>
          </a:blip>
          <a:stretch>
            <a:fillRect/>
          </a:stretch>
        </p:blipFill>
        <p:spPr>
          <a:xfrm>
            <a:off x="4742425" y="1316100"/>
            <a:ext cx="3949549" cy="2894050"/>
          </a:xfrm>
          <a:prstGeom prst="rect">
            <a:avLst/>
          </a:prstGeom>
          <a:noFill/>
          <a:ln>
            <a:noFill/>
          </a:ln>
        </p:spPr>
      </p:pic>
      <p:pic>
        <p:nvPicPr>
          <p:cNvPr id="362" name="Google Shape;362;p41"/>
          <p:cNvPicPr preferRelativeResize="0"/>
          <p:nvPr/>
        </p:nvPicPr>
        <p:blipFill>
          <a:blip r:embed="rId5">
            <a:alphaModFix/>
          </a:blip>
          <a:stretch>
            <a:fillRect/>
          </a:stretch>
        </p:blipFill>
        <p:spPr>
          <a:xfrm>
            <a:off x="651350" y="1529925"/>
            <a:ext cx="2809800" cy="3567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If software is eating the world, the web application are the cutlery.</a:t>
            </a:r>
            <a:endParaRPr/>
          </a:p>
          <a:p>
            <a:pPr indent="0" lvl="0" marL="0" rtl="0" algn="l">
              <a:spcBef>
                <a:spcPts val="1200"/>
              </a:spcBef>
              <a:spcAft>
                <a:spcPts val="0"/>
              </a:spcAft>
              <a:buNone/>
            </a:pPr>
            <a:r>
              <a:rPr lang="pt-BR"/>
              <a:t>With the “simple” stack JS + CSS + HTML you can create any kind of product and service.</a:t>
            </a:r>
            <a:endParaRPr/>
          </a:p>
          <a:p>
            <a:pPr indent="0" lvl="0" marL="0" rtl="0" algn="l">
              <a:spcBef>
                <a:spcPts val="1200"/>
              </a:spcBef>
              <a:spcAft>
                <a:spcPts val="0"/>
              </a:spcAft>
              <a:buNone/>
            </a:pPr>
            <a:r>
              <a:rPr lang="pt-BR"/>
              <a:t>In this course, we will explore the basics of this stack on the first class. After that we will explore the React Library. And, in the end we will create an application using all these tools.</a:t>
            </a:r>
            <a:endParaRPr/>
          </a:p>
          <a:p>
            <a:pPr indent="0" lvl="0" marL="0" rtl="0" algn="l">
              <a:spcBef>
                <a:spcPts val="1200"/>
              </a:spcBef>
              <a:spcAft>
                <a:spcPts val="1200"/>
              </a:spcAft>
              <a:buNone/>
            </a:pPr>
            <a:r>
              <a:rPr lang="pt-BR"/>
              <a:t>The aim of the course is to give you all the knowledge that will allow to develop any modern application that you want to create.</a:t>
            </a:r>
            <a:endParaRPr/>
          </a:p>
        </p:txBody>
      </p:sp>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Context</a:t>
            </a:r>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Layouts</a:t>
            </a:r>
            <a:endParaRPr/>
          </a:p>
        </p:txBody>
      </p:sp>
      <p:pic>
        <p:nvPicPr>
          <p:cNvPr id="368" name="Google Shape;368;p42"/>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369" name="Google Shape;36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370" name="Google Shape;370;p42"/>
          <p:cNvSpPr txBox="1"/>
          <p:nvPr>
            <p:ph idx="1" type="body"/>
          </p:nvPr>
        </p:nvSpPr>
        <p:spPr>
          <a:xfrm>
            <a:off x="4138900" y="4666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practice flexbox</a:t>
            </a:r>
            <a:endParaRPr sz="1200"/>
          </a:p>
          <a:p>
            <a:pPr indent="0" lvl="0" marL="0" rtl="0" algn="l">
              <a:spcBef>
                <a:spcPts val="1200"/>
              </a:spcBef>
              <a:spcAft>
                <a:spcPts val="1200"/>
              </a:spcAft>
              <a:buNone/>
            </a:pPr>
            <a:r>
              <a:t/>
            </a:r>
            <a:endParaRPr/>
          </a:p>
        </p:txBody>
      </p:sp>
      <p:pic>
        <p:nvPicPr>
          <p:cNvPr id="371" name="Google Shape;371;p42"/>
          <p:cNvPicPr preferRelativeResize="0"/>
          <p:nvPr/>
        </p:nvPicPr>
        <p:blipFill>
          <a:blip r:embed="rId4">
            <a:alphaModFix/>
          </a:blip>
          <a:stretch>
            <a:fillRect/>
          </a:stretch>
        </p:blipFill>
        <p:spPr>
          <a:xfrm>
            <a:off x="400125" y="1724625"/>
            <a:ext cx="3283300" cy="2462475"/>
          </a:xfrm>
          <a:prstGeom prst="rect">
            <a:avLst/>
          </a:prstGeom>
          <a:noFill/>
          <a:ln>
            <a:noFill/>
          </a:ln>
        </p:spPr>
      </p:pic>
      <p:sp>
        <p:nvSpPr>
          <p:cNvPr id="372" name="Google Shape;372;p42"/>
          <p:cNvSpPr txBox="1"/>
          <p:nvPr>
            <p:ph idx="1" type="body"/>
          </p:nvPr>
        </p:nvSpPr>
        <p:spPr>
          <a:xfrm>
            <a:off x="311700" y="1152475"/>
            <a:ext cx="360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FlexBox</a:t>
            </a:r>
            <a:endParaRPr sz="1200"/>
          </a:p>
        </p:txBody>
      </p:sp>
      <p:pic>
        <p:nvPicPr>
          <p:cNvPr id="373" name="Google Shape;373;p42"/>
          <p:cNvPicPr preferRelativeResize="0"/>
          <p:nvPr/>
        </p:nvPicPr>
        <p:blipFill>
          <a:blip r:embed="rId5">
            <a:alphaModFix/>
          </a:blip>
          <a:stretch>
            <a:fillRect/>
          </a:stretch>
        </p:blipFill>
        <p:spPr>
          <a:xfrm>
            <a:off x="4748302" y="1806202"/>
            <a:ext cx="3474701" cy="1792275"/>
          </a:xfrm>
          <a:prstGeom prst="rect">
            <a:avLst/>
          </a:prstGeom>
          <a:noFill/>
          <a:ln>
            <a:noFill/>
          </a:ln>
        </p:spPr>
      </p:pic>
      <p:sp>
        <p:nvSpPr>
          <p:cNvPr id="374" name="Google Shape;374;p42"/>
          <p:cNvSpPr txBox="1"/>
          <p:nvPr/>
        </p:nvSpPr>
        <p:spPr>
          <a:xfrm>
            <a:off x="5640400" y="3766975"/>
            <a:ext cx="2088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u="sng">
                <a:solidFill>
                  <a:schemeClr val="hlink"/>
                </a:solidFill>
                <a:latin typeface="Roboto"/>
                <a:ea typeface="Roboto"/>
                <a:cs typeface="Roboto"/>
                <a:sym typeface="Roboto"/>
                <a:hlinkClick r:id="rId6"/>
              </a:rPr>
              <a:t>LINK</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Layouts</a:t>
            </a:r>
            <a:endParaRPr/>
          </a:p>
        </p:txBody>
      </p:sp>
      <p:pic>
        <p:nvPicPr>
          <p:cNvPr id="380" name="Google Shape;380;p43"/>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381" name="Google Shape;38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CSS Grid</a:t>
            </a:r>
            <a:endParaRPr sz="1200"/>
          </a:p>
        </p:txBody>
      </p:sp>
      <p:sp>
        <p:nvSpPr>
          <p:cNvPr id="382" name="Google Shape;38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383" name="Google Shape;383;p43"/>
          <p:cNvPicPr preferRelativeResize="0"/>
          <p:nvPr/>
        </p:nvPicPr>
        <p:blipFill>
          <a:blip r:embed="rId4">
            <a:alphaModFix/>
          </a:blip>
          <a:stretch>
            <a:fillRect/>
          </a:stretch>
        </p:blipFill>
        <p:spPr>
          <a:xfrm>
            <a:off x="684025" y="1712250"/>
            <a:ext cx="3310059" cy="3264101"/>
          </a:xfrm>
          <a:prstGeom prst="rect">
            <a:avLst/>
          </a:prstGeom>
          <a:noFill/>
          <a:ln>
            <a:noFill/>
          </a:ln>
        </p:spPr>
      </p:pic>
      <p:pic>
        <p:nvPicPr>
          <p:cNvPr id="384" name="Google Shape;384;p43"/>
          <p:cNvPicPr preferRelativeResize="0"/>
          <p:nvPr/>
        </p:nvPicPr>
        <p:blipFill>
          <a:blip r:embed="rId5">
            <a:alphaModFix/>
          </a:blip>
          <a:stretch>
            <a:fillRect/>
          </a:stretch>
        </p:blipFill>
        <p:spPr>
          <a:xfrm>
            <a:off x="4684540" y="1394650"/>
            <a:ext cx="4331885" cy="3174225"/>
          </a:xfrm>
          <a:prstGeom prst="rect">
            <a:avLst/>
          </a:prstGeom>
          <a:noFill/>
          <a:ln>
            <a:noFill/>
          </a:ln>
        </p:spPr>
      </p:pic>
      <p:sp>
        <p:nvSpPr>
          <p:cNvPr id="385" name="Google Shape;385;p43"/>
          <p:cNvSpPr txBox="1"/>
          <p:nvPr/>
        </p:nvSpPr>
        <p:spPr>
          <a:xfrm>
            <a:off x="5190500" y="4760750"/>
            <a:ext cx="3905400" cy="29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CSS Availability </a:t>
            </a:r>
            <a:r>
              <a:rPr lang="pt-BR" sz="1000" u="sng">
                <a:solidFill>
                  <a:srgbClr val="3367D6"/>
                </a:solidFill>
                <a:highlight>
                  <a:srgbClr val="FFFFFF"/>
                </a:highlight>
                <a:latin typeface="Roboto"/>
                <a:ea typeface="Roboto"/>
                <a:cs typeface="Roboto"/>
                <a:sym typeface="Roboto"/>
                <a:hlinkClick r:id="rId6">
                  <a:extLst>
                    <a:ext uri="{A12FA001-AC4F-418D-AE19-62706E023703}">
                      <ahyp:hlinkClr val="tx"/>
                    </a:ext>
                  </a:extLst>
                </a:hlinkClick>
              </a:rPr>
              <a:t>https://caniuse.com/#search=css-grid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Layouts</a:t>
            </a:r>
            <a:endParaRPr/>
          </a:p>
        </p:txBody>
      </p:sp>
      <p:pic>
        <p:nvPicPr>
          <p:cNvPr id="391" name="Google Shape;391;p44"/>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392" name="Google Shape;39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393" name="Google Shape;393;p44"/>
          <p:cNvSpPr txBox="1"/>
          <p:nvPr>
            <p:ph idx="1" type="body"/>
          </p:nvPr>
        </p:nvSpPr>
        <p:spPr>
          <a:xfrm>
            <a:off x="4138900" y="4666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practice css grid</a:t>
            </a:r>
            <a:endParaRPr sz="1200"/>
          </a:p>
          <a:p>
            <a:pPr indent="0" lvl="0" marL="0" rtl="0" algn="l">
              <a:spcBef>
                <a:spcPts val="1200"/>
              </a:spcBef>
              <a:spcAft>
                <a:spcPts val="1200"/>
              </a:spcAft>
              <a:buNone/>
            </a:pPr>
            <a:r>
              <a:t/>
            </a:r>
            <a:endParaRPr/>
          </a:p>
        </p:txBody>
      </p:sp>
      <p:pic>
        <p:nvPicPr>
          <p:cNvPr id="394" name="Google Shape;394;p44"/>
          <p:cNvPicPr preferRelativeResize="0"/>
          <p:nvPr/>
        </p:nvPicPr>
        <p:blipFill>
          <a:blip r:embed="rId4">
            <a:alphaModFix/>
          </a:blip>
          <a:stretch>
            <a:fillRect/>
          </a:stretch>
        </p:blipFill>
        <p:spPr>
          <a:xfrm>
            <a:off x="400125" y="1724625"/>
            <a:ext cx="3283300" cy="2462475"/>
          </a:xfrm>
          <a:prstGeom prst="rect">
            <a:avLst/>
          </a:prstGeom>
          <a:noFill/>
          <a:ln>
            <a:noFill/>
          </a:ln>
        </p:spPr>
      </p:pic>
      <p:sp>
        <p:nvSpPr>
          <p:cNvPr id="395" name="Google Shape;395;p44"/>
          <p:cNvSpPr txBox="1"/>
          <p:nvPr>
            <p:ph idx="1" type="body"/>
          </p:nvPr>
        </p:nvSpPr>
        <p:spPr>
          <a:xfrm>
            <a:off x="311700" y="1152475"/>
            <a:ext cx="360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CSS Grid</a:t>
            </a:r>
            <a:endParaRPr sz="1200"/>
          </a:p>
          <a:p>
            <a:pPr indent="0" lvl="0" marL="0" rtl="0" algn="l">
              <a:spcBef>
                <a:spcPts val="1200"/>
              </a:spcBef>
              <a:spcAft>
                <a:spcPts val="1200"/>
              </a:spcAft>
              <a:buNone/>
            </a:pPr>
            <a:r>
              <a:t/>
            </a:r>
            <a:endParaRPr/>
          </a:p>
        </p:txBody>
      </p:sp>
      <p:sp>
        <p:nvSpPr>
          <p:cNvPr id="396" name="Google Shape;396;p44"/>
          <p:cNvSpPr txBox="1"/>
          <p:nvPr/>
        </p:nvSpPr>
        <p:spPr>
          <a:xfrm>
            <a:off x="5640400" y="3766975"/>
            <a:ext cx="2088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u="sng">
                <a:solidFill>
                  <a:schemeClr val="hlink"/>
                </a:solidFill>
                <a:latin typeface="Roboto"/>
                <a:ea typeface="Roboto"/>
                <a:cs typeface="Roboto"/>
                <a:sym typeface="Roboto"/>
                <a:hlinkClick r:id="rId5"/>
              </a:rPr>
              <a:t>LINK</a:t>
            </a:r>
            <a:endParaRPr>
              <a:latin typeface="Roboto"/>
              <a:ea typeface="Roboto"/>
              <a:cs typeface="Roboto"/>
              <a:sym typeface="Roboto"/>
            </a:endParaRPr>
          </a:p>
        </p:txBody>
      </p:sp>
      <p:pic>
        <p:nvPicPr>
          <p:cNvPr id="397" name="Google Shape;397;p44"/>
          <p:cNvPicPr preferRelativeResize="0"/>
          <p:nvPr/>
        </p:nvPicPr>
        <p:blipFill>
          <a:blip r:embed="rId6">
            <a:alphaModFix/>
          </a:blip>
          <a:stretch>
            <a:fillRect/>
          </a:stretch>
        </p:blipFill>
        <p:spPr>
          <a:xfrm>
            <a:off x="4984125" y="1828847"/>
            <a:ext cx="3400852" cy="18264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Media Query and Responsive Design</a:t>
            </a:r>
            <a:endParaRPr/>
          </a:p>
        </p:txBody>
      </p:sp>
      <p:sp>
        <p:nvSpPr>
          <p:cNvPr id="403" name="Google Shape;40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 media query consists of a media type and at least one expression that limits the style sheets' scope by using media features, such as width, height, and color.”[1]</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t-BR"/>
              <a:t>“Responsive design refers to apps and websites that adapt to mobile, tablet, and desktop devices. When it comes to web accessibility, the WCAG 2.0 - Web Content Accessibility Guidelines specifically indicates that websites must be accessible on all screens all the way down to 320px in width, and functional when zoomed to 200%.”[2]</a:t>
            </a:r>
            <a:endParaRPr/>
          </a:p>
        </p:txBody>
      </p:sp>
      <p:pic>
        <p:nvPicPr>
          <p:cNvPr id="404" name="Google Shape;404;p45"/>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405" name="Google Shape;40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406" name="Google Shape;406;p45"/>
          <p:cNvSpPr txBox="1"/>
          <p:nvPr/>
        </p:nvSpPr>
        <p:spPr>
          <a:xfrm>
            <a:off x="3491675" y="4747325"/>
            <a:ext cx="56523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a:latin typeface="Roboto"/>
                <a:ea typeface="Roboto"/>
                <a:cs typeface="Roboto"/>
                <a:sym typeface="Roboto"/>
              </a:rPr>
              <a:t>[1] https://developer.mozilla.org/de/docs/Web/CSS/Media_Queries/Using_media_queries</a:t>
            </a:r>
            <a:endParaRPr sz="900">
              <a:latin typeface="Roboto"/>
              <a:ea typeface="Roboto"/>
              <a:cs typeface="Roboto"/>
              <a:sym typeface="Roboto"/>
            </a:endParaRPr>
          </a:p>
          <a:p>
            <a:pPr indent="0" lvl="0" marL="0" rtl="0" algn="r">
              <a:spcBef>
                <a:spcPts val="0"/>
              </a:spcBef>
              <a:spcAft>
                <a:spcPts val="0"/>
              </a:spcAft>
              <a:buNone/>
            </a:pPr>
            <a:r>
              <a:rPr lang="pt-BR" sz="900">
                <a:latin typeface="Roboto"/>
                <a:ea typeface="Roboto"/>
                <a:cs typeface="Roboto"/>
                <a:sym typeface="Roboto"/>
              </a:rPr>
              <a:t>[2] https://uxtricks.design/blogs/ux-design/accessibility-standards/</a:t>
            </a:r>
            <a:endParaRPr sz="9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Media Query and Responsive Design</a:t>
            </a:r>
            <a:endParaRPr/>
          </a:p>
        </p:txBody>
      </p:sp>
      <p:sp>
        <p:nvSpPr>
          <p:cNvPr id="412" name="Google Shape;41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152400" marR="152400" rtl="0" algn="l">
              <a:lnSpc>
                <a:spcPct val="145000"/>
              </a:lnSpc>
              <a:spcBef>
                <a:spcPts val="0"/>
              </a:spcBef>
              <a:spcAft>
                <a:spcPts val="0"/>
              </a:spcAft>
              <a:buClr>
                <a:schemeClr val="dk1"/>
              </a:buClr>
              <a:buSzPts val="1100"/>
              <a:buFont typeface="Arial"/>
              <a:buNone/>
            </a:pPr>
            <a:r>
              <a:rPr lang="pt-BR" sz="1000">
                <a:solidFill>
                  <a:srgbClr val="24292E"/>
                </a:solidFill>
                <a:highlight>
                  <a:srgbClr val="F6F8FA"/>
                </a:highlight>
                <a:latin typeface="Courier New"/>
                <a:ea typeface="Courier New"/>
                <a:cs typeface="Courier New"/>
                <a:sym typeface="Courier New"/>
              </a:rPr>
              <a:t>&lt;</a:t>
            </a:r>
            <a:r>
              <a:rPr lang="pt-BR" sz="1000">
                <a:solidFill>
                  <a:srgbClr val="22863A"/>
                </a:solidFill>
                <a:highlight>
                  <a:srgbClr val="F6F8FA"/>
                </a:highlight>
                <a:latin typeface="Courier New"/>
                <a:ea typeface="Courier New"/>
                <a:cs typeface="Courier New"/>
                <a:sym typeface="Courier New"/>
              </a:rPr>
              <a:t>meta</a:t>
            </a:r>
            <a:r>
              <a:rPr lang="pt-BR" sz="1000">
                <a:solidFill>
                  <a:srgbClr val="24292E"/>
                </a:solidFill>
                <a:highlight>
                  <a:srgbClr val="F6F8FA"/>
                </a:highlight>
                <a:latin typeface="Courier New"/>
                <a:ea typeface="Courier New"/>
                <a:cs typeface="Courier New"/>
                <a:sym typeface="Courier New"/>
              </a:rPr>
              <a:t> </a:t>
            </a:r>
            <a:r>
              <a:rPr lang="pt-BR" sz="1000">
                <a:solidFill>
                  <a:srgbClr val="005CC5"/>
                </a:solidFill>
                <a:highlight>
                  <a:srgbClr val="F6F8FA"/>
                </a:highlight>
                <a:latin typeface="Courier New"/>
                <a:ea typeface="Courier New"/>
                <a:cs typeface="Courier New"/>
                <a:sym typeface="Courier New"/>
              </a:rPr>
              <a:t>name</a:t>
            </a:r>
            <a:r>
              <a:rPr lang="pt-BR" sz="1000">
                <a:solidFill>
                  <a:srgbClr val="24292E"/>
                </a:solidFill>
                <a:highlight>
                  <a:srgbClr val="F6F8FA"/>
                </a:highlight>
                <a:latin typeface="Courier New"/>
                <a:ea typeface="Courier New"/>
                <a:cs typeface="Courier New"/>
                <a:sym typeface="Courier New"/>
              </a:rPr>
              <a:t>="</a:t>
            </a:r>
            <a:r>
              <a:rPr lang="pt-BR" sz="1000">
                <a:solidFill>
                  <a:srgbClr val="032F62"/>
                </a:solidFill>
                <a:highlight>
                  <a:srgbClr val="F6F8FA"/>
                </a:highlight>
                <a:latin typeface="Courier New"/>
                <a:ea typeface="Courier New"/>
                <a:cs typeface="Courier New"/>
                <a:sym typeface="Courier New"/>
              </a:rPr>
              <a:t>viewport</a:t>
            </a:r>
            <a:r>
              <a:rPr lang="pt-BR" sz="1000">
                <a:solidFill>
                  <a:srgbClr val="24292E"/>
                </a:solidFill>
                <a:highlight>
                  <a:srgbClr val="F6F8FA"/>
                </a:highlight>
                <a:latin typeface="Courier New"/>
                <a:ea typeface="Courier New"/>
                <a:cs typeface="Courier New"/>
                <a:sym typeface="Courier New"/>
              </a:rPr>
              <a:t>" </a:t>
            </a:r>
            <a:r>
              <a:rPr lang="pt-BR" sz="1000">
                <a:solidFill>
                  <a:srgbClr val="005CC5"/>
                </a:solidFill>
                <a:highlight>
                  <a:srgbClr val="F6F8FA"/>
                </a:highlight>
                <a:latin typeface="Courier New"/>
                <a:ea typeface="Courier New"/>
                <a:cs typeface="Courier New"/>
                <a:sym typeface="Courier New"/>
              </a:rPr>
              <a:t>content</a:t>
            </a:r>
            <a:r>
              <a:rPr lang="pt-BR" sz="1000">
                <a:solidFill>
                  <a:srgbClr val="24292E"/>
                </a:solidFill>
                <a:highlight>
                  <a:srgbClr val="F6F8FA"/>
                </a:highlight>
                <a:latin typeface="Courier New"/>
                <a:ea typeface="Courier New"/>
                <a:cs typeface="Courier New"/>
                <a:sym typeface="Courier New"/>
              </a:rPr>
              <a:t>="</a:t>
            </a:r>
            <a:r>
              <a:rPr lang="pt-BR" sz="1000">
                <a:solidFill>
                  <a:srgbClr val="032F62"/>
                </a:solidFill>
                <a:highlight>
                  <a:srgbClr val="F6F8FA"/>
                </a:highlight>
                <a:latin typeface="Courier New"/>
                <a:ea typeface="Courier New"/>
                <a:cs typeface="Courier New"/>
                <a:sym typeface="Courier New"/>
              </a:rPr>
              <a:t>width=device-width, initial-scale=1</a:t>
            </a:r>
            <a:r>
              <a:rPr lang="pt-BR" sz="1000">
                <a:solidFill>
                  <a:srgbClr val="24292E"/>
                </a:solidFill>
                <a:highlight>
                  <a:srgbClr val="F6F8FA"/>
                </a:highlight>
                <a:latin typeface="Courier New"/>
                <a:ea typeface="Courier New"/>
                <a:cs typeface="Courier New"/>
                <a:sym typeface="Courier New"/>
              </a:rPr>
              <a:t>"&gt;</a:t>
            </a:r>
            <a:endParaRPr sz="1000">
              <a:solidFill>
                <a:srgbClr val="24292E"/>
              </a:solidFill>
              <a:highlight>
                <a:srgbClr val="F6F8FA"/>
              </a:highlight>
              <a:latin typeface="Courier New"/>
              <a:ea typeface="Courier New"/>
              <a:cs typeface="Courier New"/>
              <a:sym typeface="Courier New"/>
            </a:endParaRPr>
          </a:p>
          <a:p>
            <a:pPr indent="0" lvl="0" marL="0" rtl="0" algn="l">
              <a:spcBef>
                <a:spcPts val="1200"/>
              </a:spcBef>
              <a:spcAft>
                <a:spcPts val="0"/>
              </a:spcAft>
              <a:buNone/>
            </a:pPr>
            <a:r>
              <a:rPr lang="pt-BR" sz="1200">
                <a:solidFill>
                  <a:srgbClr val="24292E"/>
                </a:solidFill>
                <a:highlight>
                  <a:srgbClr val="FFFFFF"/>
                </a:highlight>
              </a:rPr>
              <a:t>width=device-width </a:t>
            </a:r>
            <a:endParaRPr sz="1200">
              <a:solidFill>
                <a:srgbClr val="24292E"/>
              </a:solidFill>
              <a:highlight>
                <a:srgbClr val="FFFFFF"/>
              </a:highlight>
            </a:endParaRPr>
          </a:p>
          <a:p>
            <a:pPr indent="457200" lvl="0" marL="0" rtl="0" algn="l">
              <a:spcBef>
                <a:spcPts val="1200"/>
              </a:spcBef>
              <a:spcAft>
                <a:spcPts val="0"/>
              </a:spcAft>
              <a:buClr>
                <a:schemeClr val="dk1"/>
              </a:buClr>
              <a:buSzPts val="1100"/>
              <a:buFont typeface="Arial"/>
              <a:buNone/>
            </a:pPr>
            <a:r>
              <a:rPr lang="pt-BR" sz="1200">
                <a:solidFill>
                  <a:srgbClr val="24292E"/>
                </a:solidFill>
                <a:highlight>
                  <a:srgbClr val="FFFFFF"/>
                </a:highlight>
              </a:rPr>
              <a:t>Mobile browsers will by default render the site at a desktop screen width and then try to make that content look better by increasing font sizes and scaling the content. This setting instructs the browser to set the width to the actual device width and reflow content according to the actual screen size.</a:t>
            </a:r>
            <a:endParaRPr sz="1200">
              <a:solidFill>
                <a:srgbClr val="24292E"/>
              </a:solidFill>
              <a:highlight>
                <a:srgbClr val="FFFFFF"/>
              </a:highlight>
            </a:endParaRPr>
          </a:p>
          <a:p>
            <a:pPr indent="0" lvl="0" marL="0" rtl="0" algn="l">
              <a:spcBef>
                <a:spcPts val="1200"/>
              </a:spcBef>
              <a:spcAft>
                <a:spcPts val="0"/>
              </a:spcAft>
              <a:buNone/>
            </a:pPr>
            <a:r>
              <a:rPr lang="pt-BR" sz="1200">
                <a:solidFill>
                  <a:srgbClr val="24292E"/>
                </a:solidFill>
                <a:highlight>
                  <a:srgbClr val="FFFFFF"/>
                </a:highlight>
              </a:rPr>
              <a:t>initial-scale=1 </a:t>
            </a:r>
            <a:endParaRPr sz="1200">
              <a:solidFill>
                <a:srgbClr val="24292E"/>
              </a:solidFill>
              <a:highlight>
                <a:srgbClr val="FFFFFF"/>
              </a:highlight>
            </a:endParaRPr>
          </a:p>
          <a:p>
            <a:pPr indent="457200" lvl="0" marL="0" rtl="0" algn="l">
              <a:spcBef>
                <a:spcPts val="1200"/>
              </a:spcBef>
              <a:spcAft>
                <a:spcPts val="1200"/>
              </a:spcAft>
              <a:buNone/>
            </a:pPr>
            <a:r>
              <a:rPr lang="pt-BR" sz="1200">
                <a:solidFill>
                  <a:srgbClr val="24292E"/>
                </a:solidFill>
                <a:highlight>
                  <a:srgbClr val="FFFFFF"/>
                </a:highlight>
              </a:rPr>
              <a:t>When changing the orientation of the device, mobile browsers will keep the page width constant and zoom into the content. This attribute instructs the browser to use a 1:1 relationship between CSS pixels and device pixels regardless of orientation.[1]</a:t>
            </a:r>
            <a:endParaRPr/>
          </a:p>
        </p:txBody>
      </p:sp>
      <p:pic>
        <p:nvPicPr>
          <p:cNvPr id="413" name="Google Shape;413;p46"/>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414" name="Google Shape;41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415" name="Google Shape;415;p46"/>
          <p:cNvSpPr txBox="1"/>
          <p:nvPr/>
        </p:nvSpPr>
        <p:spPr>
          <a:xfrm>
            <a:off x="3491675" y="4821200"/>
            <a:ext cx="5652300" cy="31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a:latin typeface="Roboto"/>
                <a:ea typeface="Roboto"/>
                <a:cs typeface="Roboto"/>
                <a:sym typeface="Roboto"/>
              </a:rPr>
              <a:t>[1]https://gist.github.com/mdang/50e5fa253597f91139ac</a:t>
            </a:r>
            <a:endParaRPr sz="9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Media Query and Responsive Design</a:t>
            </a:r>
            <a:endParaRPr/>
          </a:p>
        </p:txBody>
      </p:sp>
      <p:sp>
        <p:nvSpPr>
          <p:cNvPr id="421" name="Google Shape;42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Media query </a:t>
            </a:r>
            <a:endParaRPr/>
          </a:p>
          <a:p>
            <a:pPr indent="0" lvl="0" marL="0" rtl="0" algn="l">
              <a:spcBef>
                <a:spcPts val="1200"/>
              </a:spcBef>
              <a:spcAft>
                <a:spcPts val="1200"/>
              </a:spcAft>
              <a:buNone/>
            </a:pPr>
            <a:r>
              <a:rPr lang="pt-BR"/>
              <a:t>Example</a:t>
            </a:r>
            <a:endParaRPr/>
          </a:p>
        </p:txBody>
      </p:sp>
      <p:pic>
        <p:nvPicPr>
          <p:cNvPr id="422" name="Google Shape;422;p47"/>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423" name="Google Shape;42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424" name="Google Shape;424;p47"/>
          <p:cNvPicPr preferRelativeResize="0"/>
          <p:nvPr/>
        </p:nvPicPr>
        <p:blipFill>
          <a:blip r:embed="rId4">
            <a:alphaModFix/>
          </a:blip>
          <a:stretch>
            <a:fillRect/>
          </a:stretch>
        </p:blipFill>
        <p:spPr>
          <a:xfrm>
            <a:off x="4030574" y="1222075"/>
            <a:ext cx="4585549" cy="3659550"/>
          </a:xfrm>
          <a:prstGeom prst="rect">
            <a:avLst/>
          </a:prstGeom>
          <a:noFill/>
          <a:ln>
            <a:noFill/>
          </a:ln>
        </p:spPr>
      </p:pic>
      <p:sp>
        <p:nvSpPr>
          <p:cNvPr id="425" name="Google Shape;425;p47"/>
          <p:cNvSpPr txBox="1"/>
          <p:nvPr/>
        </p:nvSpPr>
        <p:spPr>
          <a:xfrm>
            <a:off x="4257150" y="4848050"/>
            <a:ext cx="4886700" cy="29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a:latin typeface="Roboto"/>
                <a:ea typeface="Roboto"/>
                <a:cs typeface="Roboto"/>
                <a:sym typeface="Roboto"/>
              </a:rPr>
              <a:t>https://developer.mozilla.org/de/docs/Web/CSS/Media_Queries/Using_media_queries</a:t>
            </a:r>
            <a:endParaRPr sz="9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Media Query and Responsive Design</a:t>
            </a:r>
            <a:endParaRPr/>
          </a:p>
        </p:txBody>
      </p:sp>
      <p:sp>
        <p:nvSpPr>
          <p:cNvPr id="431" name="Google Shape;431;p48"/>
          <p:cNvSpPr txBox="1"/>
          <p:nvPr>
            <p:ph idx="1" type="body"/>
          </p:nvPr>
        </p:nvSpPr>
        <p:spPr>
          <a:xfrm>
            <a:off x="379525" y="1105475"/>
            <a:ext cx="368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Media query</a:t>
            </a:r>
            <a:endParaRPr/>
          </a:p>
          <a:p>
            <a:pPr indent="0" lvl="0" marL="0" rtl="0" algn="l">
              <a:spcBef>
                <a:spcPts val="1200"/>
              </a:spcBef>
              <a:spcAft>
                <a:spcPts val="0"/>
              </a:spcAft>
              <a:buNone/>
            </a:pPr>
            <a:r>
              <a:rPr lang="pt-BR"/>
              <a:t>Operator and</a:t>
            </a:r>
            <a:endParaRPr/>
          </a:p>
          <a:p>
            <a:pPr indent="0" lvl="0" marL="0" rtl="0" algn="l">
              <a:spcBef>
                <a:spcPts val="1200"/>
              </a:spcBef>
              <a:spcAft>
                <a:spcPts val="1200"/>
              </a:spcAft>
              <a:buNone/>
            </a:pPr>
            <a:r>
              <a:rPr lang="pt-BR"/>
              <a:t>The and keyword is used for combining multiple media features together, as well as combining media features with media types.</a:t>
            </a:r>
            <a:endParaRPr/>
          </a:p>
        </p:txBody>
      </p:sp>
      <p:pic>
        <p:nvPicPr>
          <p:cNvPr id="432" name="Google Shape;432;p48"/>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433" name="Google Shape;43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434" name="Google Shape;434;p48"/>
          <p:cNvSpPr txBox="1"/>
          <p:nvPr/>
        </p:nvSpPr>
        <p:spPr>
          <a:xfrm>
            <a:off x="4257150" y="4848050"/>
            <a:ext cx="4886700" cy="29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a:latin typeface="Roboto"/>
                <a:ea typeface="Roboto"/>
                <a:cs typeface="Roboto"/>
                <a:sym typeface="Roboto"/>
              </a:rPr>
              <a:t>https://developer.mozilla.org/de/docs/Web/CSS/Media_Queries/Using_media_queries</a:t>
            </a:r>
            <a:endParaRPr sz="900">
              <a:latin typeface="Roboto"/>
              <a:ea typeface="Roboto"/>
              <a:cs typeface="Roboto"/>
              <a:sym typeface="Roboto"/>
            </a:endParaRPr>
          </a:p>
        </p:txBody>
      </p:sp>
      <p:pic>
        <p:nvPicPr>
          <p:cNvPr id="435" name="Google Shape;435;p48"/>
          <p:cNvPicPr preferRelativeResize="0"/>
          <p:nvPr/>
        </p:nvPicPr>
        <p:blipFill>
          <a:blip r:embed="rId4">
            <a:alphaModFix/>
          </a:blip>
          <a:stretch>
            <a:fillRect/>
          </a:stretch>
        </p:blipFill>
        <p:spPr>
          <a:xfrm>
            <a:off x="4328475" y="1751437"/>
            <a:ext cx="4815525" cy="2124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Media Query and Responsive Design</a:t>
            </a:r>
            <a:endParaRPr/>
          </a:p>
        </p:txBody>
      </p:sp>
      <p:sp>
        <p:nvSpPr>
          <p:cNvPr id="441" name="Google Shape;441;p49"/>
          <p:cNvSpPr txBox="1"/>
          <p:nvPr>
            <p:ph idx="1" type="body"/>
          </p:nvPr>
        </p:nvSpPr>
        <p:spPr>
          <a:xfrm>
            <a:off x="379525" y="1105475"/>
            <a:ext cx="368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Media query</a:t>
            </a:r>
            <a:endParaRPr/>
          </a:p>
          <a:p>
            <a:pPr indent="0" lvl="0" marL="0" rtl="0" algn="l">
              <a:spcBef>
                <a:spcPts val="1200"/>
              </a:spcBef>
              <a:spcAft>
                <a:spcPts val="0"/>
              </a:spcAft>
              <a:buNone/>
            </a:pPr>
            <a:r>
              <a:rPr lang="pt-BR"/>
              <a:t>Operator comma-separated lists (or)</a:t>
            </a:r>
            <a:endParaRPr/>
          </a:p>
          <a:p>
            <a:pPr indent="0" lvl="0" marL="0" rtl="0" algn="l">
              <a:spcBef>
                <a:spcPts val="1200"/>
              </a:spcBef>
              <a:spcAft>
                <a:spcPts val="1200"/>
              </a:spcAft>
              <a:buNone/>
            </a:pPr>
            <a:r>
              <a:rPr lang="pt-BR" sz="1600"/>
              <a:t>Comma-separated lists behave like the logical operator or when used in media queries. When using a comma-separated list of media queries, if any of the media queries returns true, the styles or style sheets get applied.</a:t>
            </a:r>
            <a:endParaRPr sz="1600"/>
          </a:p>
        </p:txBody>
      </p:sp>
      <p:pic>
        <p:nvPicPr>
          <p:cNvPr id="442" name="Google Shape;442;p49"/>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443" name="Google Shape;44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444" name="Google Shape;444;p49"/>
          <p:cNvSpPr txBox="1"/>
          <p:nvPr/>
        </p:nvSpPr>
        <p:spPr>
          <a:xfrm>
            <a:off x="4257150" y="4848050"/>
            <a:ext cx="4886700" cy="29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a:latin typeface="Roboto"/>
                <a:ea typeface="Roboto"/>
                <a:cs typeface="Roboto"/>
                <a:sym typeface="Roboto"/>
              </a:rPr>
              <a:t>https://developer.mozilla.org/de/docs/Web/CSS/Media_Queries/Using_media_queries</a:t>
            </a:r>
            <a:endParaRPr sz="900">
              <a:latin typeface="Roboto"/>
              <a:ea typeface="Roboto"/>
              <a:cs typeface="Roboto"/>
              <a:sym typeface="Roboto"/>
            </a:endParaRPr>
          </a:p>
        </p:txBody>
      </p:sp>
      <p:pic>
        <p:nvPicPr>
          <p:cNvPr id="445" name="Google Shape;445;p49"/>
          <p:cNvPicPr preferRelativeResize="0"/>
          <p:nvPr/>
        </p:nvPicPr>
        <p:blipFill>
          <a:blip r:embed="rId4">
            <a:alphaModFix/>
          </a:blip>
          <a:stretch>
            <a:fillRect/>
          </a:stretch>
        </p:blipFill>
        <p:spPr>
          <a:xfrm>
            <a:off x="4257150" y="1888600"/>
            <a:ext cx="4776875" cy="200212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Media Query and Responsive Design</a:t>
            </a:r>
            <a:endParaRPr/>
          </a:p>
        </p:txBody>
      </p:sp>
      <p:sp>
        <p:nvSpPr>
          <p:cNvPr id="451" name="Google Shape;451;p50"/>
          <p:cNvSpPr txBox="1"/>
          <p:nvPr>
            <p:ph idx="1" type="body"/>
          </p:nvPr>
        </p:nvSpPr>
        <p:spPr>
          <a:xfrm>
            <a:off x="379525" y="1105475"/>
            <a:ext cx="368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Media query </a:t>
            </a:r>
            <a:endParaRPr/>
          </a:p>
          <a:p>
            <a:pPr indent="0" lvl="0" marL="0" rtl="0" algn="l">
              <a:spcBef>
                <a:spcPts val="1200"/>
              </a:spcBef>
              <a:spcAft>
                <a:spcPts val="0"/>
              </a:spcAft>
              <a:buNone/>
            </a:pPr>
            <a:r>
              <a:rPr lang="pt-BR"/>
              <a:t>Operator not</a:t>
            </a:r>
            <a:endParaRPr/>
          </a:p>
          <a:p>
            <a:pPr indent="0" lvl="0" marL="0" rtl="0" algn="l">
              <a:spcBef>
                <a:spcPts val="1200"/>
              </a:spcBef>
              <a:spcAft>
                <a:spcPts val="1200"/>
              </a:spcAft>
              <a:buNone/>
            </a:pPr>
            <a:r>
              <a:rPr lang="pt-BR"/>
              <a:t>The not keyword applies to the whole media query and returns true if the media query would otherwise return false</a:t>
            </a:r>
            <a:endParaRPr/>
          </a:p>
        </p:txBody>
      </p:sp>
      <p:pic>
        <p:nvPicPr>
          <p:cNvPr id="452" name="Google Shape;452;p50"/>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453" name="Google Shape;45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454" name="Google Shape;454;p50"/>
          <p:cNvSpPr txBox="1"/>
          <p:nvPr/>
        </p:nvSpPr>
        <p:spPr>
          <a:xfrm>
            <a:off x="4257150" y="4848050"/>
            <a:ext cx="4886700" cy="29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a:latin typeface="Roboto"/>
                <a:ea typeface="Roboto"/>
                <a:cs typeface="Roboto"/>
                <a:sym typeface="Roboto"/>
              </a:rPr>
              <a:t>https://developer.mozilla.org/de/docs/Web/CSS/Media_Queries/Using_media_queries</a:t>
            </a:r>
            <a:endParaRPr sz="900">
              <a:latin typeface="Roboto"/>
              <a:ea typeface="Roboto"/>
              <a:cs typeface="Roboto"/>
              <a:sym typeface="Roboto"/>
            </a:endParaRPr>
          </a:p>
        </p:txBody>
      </p:sp>
      <p:pic>
        <p:nvPicPr>
          <p:cNvPr id="455" name="Google Shape;455;p50"/>
          <p:cNvPicPr preferRelativeResize="0"/>
          <p:nvPr/>
        </p:nvPicPr>
        <p:blipFill>
          <a:blip r:embed="rId4">
            <a:alphaModFix/>
          </a:blip>
          <a:stretch>
            <a:fillRect/>
          </a:stretch>
        </p:blipFill>
        <p:spPr>
          <a:xfrm>
            <a:off x="4214725" y="1170125"/>
            <a:ext cx="4755159" cy="35255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Media Query and Responsive Design</a:t>
            </a:r>
            <a:endParaRPr/>
          </a:p>
        </p:txBody>
      </p:sp>
      <p:sp>
        <p:nvSpPr>
          <p:cNvPr id="461" name="Google Shape;461;p51"/>
          <p:cNvSpPr txBox="1"/>
          <p:nvPr>
            <p:ph idx="1" type="body"/>
          </p:nvPr>
        </p:nvSpPr>
        <p:spPr>
          <a:xfrm>
            <a:off x="379525" y="1105475"/>
            <a:ext cx="368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Media query</a:t>
            </a:r>
            <a:endParaRPr/>
          </a:p>
          <a:p>
            <a:pPr indent="0" lvl="0" marL="0" rtl="0" algn="l">
              <a:spcBef>
                <a:spcPts val="1200"/>
              </a:spcBef>
              <a:spcAft>
                <a:spcPts val="0"/>
              </a:spcAft>
              <a:buNone/>
            </a:pPr>
            <a:r>
              <a:rPr lang="pt-BR"/>
              <a:t>only</a:t>
            </a:r>
            <a:endParaRPr/>
          </a:p>
          <a:p>
            <a:pPr indent="0" lvl="0" marL="0" rtl="0" algn="l">
              <a:spcBef>
                <a:spcPts val="1200"/>
              </a:spcBef>
              <a:spcAft>
                <a:spcPts val="1200"/>
              </a:spcAft>
              <a:buNone/>
            </a:pPr>
            <a:r>
              <a:rPr lang="pt-BR"/>
              <a:t>The only keyword prevents older browsers that do not support media queries with media features from applying the given styles</a:t>
            </a:r>
            <a:endParaRPr/>
          </a:p>
        </p:txBody>
      </p:sp>
      <p:pic>
        <p:nvPicPr>
          <p:cNvPr id="462" name="Google Shape;462;p51"/>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463" name="Google Shape;46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464" name="Google Shape;464;p51"/>
          <p:cNvSpPr txBox="1"/>
          <p:nvPr/>
        </p:nvSpPr>
        <p:spPr>
          <a:xfrm>
            <a:off x="4257150" y="4848050"/>
            <a:ext cx="4886700" cy="29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a:latin typeface="Roboto"/>
                <a:ea typeface="Roboto"/>
                <a:cs typeface="Roboto"/>
                <a:sym typeface="Roboto"/>
              </a:rPr>
              <a:t>https://developer.mozilla.org/de/docs/Web/CSS/Media_Queries/Using_media_queries</a:t>
            </a:r>
            <a:endParaRPr sz="900">
              <a:latin typeface="Roboto"/>
              <a:ea typeface="Roboto"/>
              <a:cs typeface="Roboto"/>
              <a:sym typeface="Roboto"/>
            </a:endParaRPr>
          </a:p>
        </p:txBody>
      </p:sp>
      <p:pic>
        <p:nvPicPr>
          <p:cNvPr id="465" name="Google Shape;465;p51"/>
          <p:cNvPicPr preferRelativeResize="0"/>
          <p:nvPr/>
        </p:nvPicPr>
        <p:blipFill>
          <a:blip r:embed="rId4">
            <a:alphaModFix/>
          </a:blip>
          <a:stretch>
            <a:fillRect/>
          </a:stretch>
        </p:blipFill>
        <p:spPr>
          <a:xfrm>
            <a:off x="4214725" y="1170125"/>
            <a:ext cx="4776875" cy="30715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Who I am</a:t>
            </a:r>
            <a:endParaRPr/>
          </a:p>
        </p:txBody>
      </p:sp>
      <p:pic>
        <p:nvPicPr>
          <p:cNvPr id="78" name="Google Shape;78;p16"/>
          <p:cNvPicPr preferRelativeResize="0"/>
          <p:nvPr/>
        </p:nvPicPr>
        <p:blipFill rotWithShape="1">
          <a:blip r:embed="rId3">
            <a:alphaModFix/>
          </a:blip>
          <a:srcRect b="0" l="0" r="0" t="0"/>
          <a:stretch/>
        </p:blipFill>
        <p:spPr>
          <a:xfrm>
            <a:off x="311700" y="1129275"/>
            <a:ext cx="1905000" cy="1905000"/>
          </a:xfrm>
          <a:prstGeom prst="rect">
            <a:avLst/>
          </a:prstGeom>
          <a:noFill/>
          <a:ln>
            <a:noFill/>
          </a:ln>
        </p:spPr>
      </p:pic>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80" name="Google Shape;80;p16"/>
          <p:cNvSpPr txBox="1"/>
          <p:nvPr/>
        </p:nvSpPr>
        <p:spPr>
          <a:xfrm>
            <a:off x="2813475" y="1076275"/>
            <a:ext cx="6018900" cy="35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800">
                <a:solidFill>
                  <a:srgbClr val="595959"/>
                </a:solidFill>
                <a:latin typeface="Roboto"/>
                <a:ea typeface="Roboto"/>
                <a:cs typeface="Roboto"/>
                <a:sym typeface="Roboto"/>
              </a:rPr>
              <a:t>Danilo Oliveira</a:t>
            </a:r>
            <a:endParaRPr sz="1800">
              <a:solidFill>
                <a:srgbClr val="595959"/>
              </a:solidFill>
              <a:latin typeface="Roboto"/>
              <a:ea typeface="Roboto"/>
              <a:cs typeface="Roboto"/>
              <a:sym typeface="Roboto"/>
            </a:endParaRPr>
          </a:p>
          <a:p>
            <a:pPr indent="0" lvl="0" marL="0" rtl="0" algn="l">
              <a:lnSpc>
                <a:spcPct val="115000"/>
              </a:lnSpc>
              <a:spcBef>
                <a:spcPts val="1600"/>
              </a:spcBef>
              <a:spcAft>
                <a:spcPts val="0"/>
              </a:spcAft>
              <a:buNone/>
            </a:pPr>
            <a:r>
              <a:rPr lang="pt-BR" sz="1300">
                <a:solidFill>
                  <a:srgbClr val="595959"/>
                </a:solidFill>
                <a:latin typeface="Roboto"/>
                <a:ea typeface="Roboto"/>
                <a:cs typeface="Roboto"/>
                <a:sym typeface="Roboto"/>
              </a:rPr>
              <a:t>&gt; Computer Engineer (UFSCar) 2012</a:t>
            </a:r>
            <a:endParaRPr sz="1300">
              <a:solidFill>
                <a:srgbClr val="595959"/>
              </a:solidFill>
              <a:latin typeface="Roboto"/>
              <a:ea typeface="Roboto"/>
              <a:cs typeface="Roboto"/>
              <a:sym typeface="Roboto"/>
            </a:endParaRPr>
          </a:p>
          <a:p>
            <a:pPr indent="0" lvl="0" marL="0" rtl="0" algn="l">
              <a:lnSpc>
                <a:spcPct val="115000"/>
              </a:lnSpc>
              <a:spcBef>
                <a:spcPts val="1600"/>
              </a:spcBef>
              <a:spcAft>
                <a:spcPts val="0"/>
              </a:spcAft>
              <a:buNone/>
            </a:pPr>
            <a:r>
              <a:rPr lang="pt-BR" sz="1300">
                <a:solidFill>
                  <a:srgbClr val="595959"/>
                </a:solidFill>
                <a:latin typeface="Roboto"/>
                <a:ea typeface="Roboto"/>
                <a:cs typeface="Roboto"/>
                <a:sym typeface="Roboto"/>
              </a:rPr>
              <a:t>&gt; Msc Computer Science (USP-ICMC) 2019</a:t>
            </a:r>
            <a:endParaRPr sz="1800">
              <a:solidFill>
                <a:srgbClr val="595959"/>
              </a:solidFill>
              <a:latin typeface="Roboto"/>
              <a:ea typeface="Roboto"/>
              <a:cs typeface="Roboto"/>
              <a:sym typeface="Roboto"/>
            </a:endParaRPr>
          </a:p>
          <a:p>
            <a:pPr indent="0" lvl="0" marL="0" rtl="0" algn="l">
              <a:lnSpc>
                <a:spcPct val="115000"/>
              </a:lnSpc>
              <a:spcBef>
                <a:spcPts val="1600"/>
              </a:spcBef>
              <a:spcAft>
                <a:spcPts val="0"/>
              </a:spcAft>
              <a:buNone/>
            </a:pPr>
            <a:r>
              <a:rPr lang="pt-BR" sz="1300">
                <a:solidFill>
                  <a:srgbClr val="595959"/>
                </a:solidFill>
                <a:latin typeface="Roboto"/>
                <a:ea typeface="Roboto"/>
                <a:cs typeface="Roboto"/>
                <a:sym typeface="Roboto"/>
              </a:rPr>
              <a:t>&gt; Cofounder and Sigalei (CTO) - 2016</a:t>
            </a:r>
            <a:endParaRPr sz="1300">
              <a:solidFill>
                <a:srgbClr val="595959"/>
              </a:solidFill>
              <a:latin typeface="Roboto"/>
              <a:ea typeface="Roboto"/>
              <a:cs typeface="Roboto"/>
              <a:sym typeface="Roboto"/>
            </a:endParaRPr>
          </a:p>
          <a:p>
            <a:pPr indent="0" lvl="0" marL="0" rtl="0" algn="l">
              <a:lnSpc>
                <a:spcPct val="115000"/>
              </a:lnSpc>
              <a:spcBef>
                <a:spcPts val="1600"/>
              </a:spcBef>
              <a:spcAft>
                <a:spcPts val="0"/>
              </a:spcAft>
              <a:buNone/>
            </a:pPr>
            <a:r>
              <a:rPr lang="pt-BR" sz="1300">
                <a:solidFill>
                  <a:srgbClr val="595959"/>
                </a:solidFill>
                <a:latin typeface="Roboto"/>
                <a:ea typeface="Roboto"/>
                <a:cs typeface="Roboto"/>
                <a:sym typeface="Roboto"/>
              </a:rPr>
              <a:t>&gt; Working with web applications since 2015</a:t>
            </a:r>
            <a:endParaRPr sz="1300">
              <a:solidFill>
                <a:srgbClr val="595959"/>
              </a:solidFill>
              <a:latin typeface="Roboto"/>
              <a:ea typeface="Roboto"/>
              <a:cs typeface="Roboto"/>
              <a:sym typeface="Roboto"/>
            </a:endParaRPr>
          </a:p>
          <a:p>
            <a:pPr indent="0" lvl="0" marL="0" rtl="0" algn="r">
              <a:lnSpc>
                <a:spcPct val="115000"/>
              </a:lnSpc>
              <a:spcBef>
                <a:spcPts val="1600"/>
              </a:spcBef>
              <a:spcAft>
                <a:spcPts val="0"/>
              </a:spcAft>
              <a:buNone/>
            </a:pPr>
            <a:r>
              <a:rPr lang="pt-BR" sz="1200" u="sng">
                <a:solidFill>
                  <a:srgbClr val="0097A7"/>
                </a:solidFill>
                <a:latin typeface="Roboto"/>
                <a:ea typeface="Roboto"/>
                <a:cs typeface="Roboto"/>
                <a:sym typeface="Roboto"/>
                <a:hlinkClick r:id="rId4">
                  <a:extLst>
                    <a:ext uri="{A12FA001-AC4F-418D-AE19-62706E023703}">
                      <ahyp:hlinkClr val="tx"/>
                    </a:ext>
                  </a:extLst>
                </a:hlinkClick>
              </a:rPr>
              <a:t>danilo@sigalei.com.br</a:t>
            </a:r>
            <a:endParaRPr sz="1200">
              <a:solidFill>
                <a:srgbClr val="595959"/>
              </a:solidFill>
              <a:latin typeface="Roboto"/>
              <a:ea typeface="Roboto"/>
              <a:cs typeface="Roboto"/>
              <a:sym typeface="Roboto"/>
            </a:endParaRPr>
          </a:p>
          <a:p>
            <a:pPr indent="0" lvl="0" marL="0" rtl="0" algn="r">
              <a:lnSpc>
                <a:spcPct val="115000"/>
              </a:lnSpc>
              <a:spcBef>
                <a:spcPts val="1600"/>
              </a:spcBef>
              <a:spcAft>
                <a:spcPts val="0"/>
              </a:spcAft>
              <a:buNone/>
            </a:pPr>
            <a:r>
              <a:rPr lang="pt-BR" sz="1200">
                <a:solidFill>
                  <a:srgbClr val="595959"/>
                </a:solidFill>
                <a:latin typeface="Roboto"/>
                <a:ea typeface="Roboto"/>
                <a:cs typeface="Roboto"/>
                <a:sym typeface="Roboto"/>
              </a:rPr>
              <a:t>My LinkedIn: </a:t>
            </a:r>
            <a:endParaRPr sz="1200">
              <a:solidFill>
                <a:srgbClr val="595959"/>
              </a:solidFill>
              <a:latin typeface="Roboto"/>
              <a:ea typeface="Roboto"/>
              <a:cs typeface="Roboto"/>
              <a:sym typeface="Roboto"/>
            </a:endParaRPr>
          </a:p>
          <a:p>
            <a:pPr indent="0" lvl="0" marL="0" rtl="0" algn="r">
              <a:lnSpc>
                <a:spcPct val="115000"/>
              </a:lnSpc>
              <a:spcBef>
                <a:spcPts val="1600"/>
              </a:spcBef>
              <a:spcAft>
                <a:spcPts val="1600"/>
              </a:spcAft>
              <a:buNone/>
            </a:pPr>
            <a:r>
              <a:rPr lang="pt-BR" sz="1100" u="sng">
                <a:solidFill>
                  <a:srgbClr val="0097A7"/>
                </a:solidFill>
                <a:hlinkClick r:id="rId5">
                  <a:extLst>
                    <a:ext uri="{A12FA001-AC4F-418D-AE19-62706E023703}">
                      <ahyp:hlinkClr val="tx"/>
                    </a:ext>
                  </a:extLst>
                </a:hlinkClick>
              </a:rPr>
              <a:t>https://www.linkedin.com/in/daniloamaraloliveira/</a:t>
            </a:r>
            <a:endParaRPr sz="1200">
              <a:solidFill>
                <a:srgbClr val="595959"/>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 Media Query and Responsive Design</a:t>
            </a:r>
            <a:endParaRPr/>
          </a:p>
        </p:txBody>
      </p:sp>
      <p:sp>
        <p:nvSpPr>
          <p:cNvPr id="471" name="Google Shape;471;p52"/>
          <p:cNvSpPr txBox="1"/>
          <p:nvPr>
            <p:ph idx="1" type="body"/>
          </p:nvPr>
        </p:nvSpPr>
        <p:spPr>
          <a:xfrm>
            <a:off x="3576350" y="1152475"/>
            <a:ext cx="5256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Lets Convert the the homepage to be responsive (MyHome)</a:t>
            </a:r>
            <a:endParaRPr/>
          </a:p>
          <a:p>
            <a:pPr indent="0" lvl="0" marL="0" rtl="0" algn="l">
              <a:spcBef>
                <a:spcPts val="1200"/>
              </a:spcBef>
              <a:spcAft>
                <a:spcPts val="1200"/>
              </a:spcAft>
              <a:buNone/>
            </a:pPr>
            <a:r>
              <a:rPr lang="pt-BR" sz="1100"/>
              <a:t>We will use the </a:t>
            </a:r>
            <a:r>
              <a:rPr lang="pt-BR" sz="1100" u="sng">
                <a:solidFill>
                  <a:schemeClr val="hlink"/>
                </a:solidFill>
                <a:hlinkClick r:id="rId3"/>
              </a:rPr>
              <a:t>responsively-app: A modified browser that helps in responsive web development.</a:t>
            </a:r>
            <a:r>
              <a:rPr lang="pt-BR" sz="1100"/>
              <a:t> to help us in this activity.</a:t>
            </a:r>
            <a:endParaRPr sz="1100"/>
          </a:p>
        </p:txBody>
      </p:sp>
      <p:pic>
        <p:nvPicPr>
          <p:cNvPr id="472" name="Google Shape;472;p52"/>
          <p:cNvPicPr preferRelativeResize="0"/>
          <p:nvPr/>
        </p:nvPicPr>
        <p:blipFill>
          <a:blip r:embed="rId4">
            <a:alphaModFix/>
          </a:blip>
          <a:stretch>
            <a:fillRect/>
          </a:stretch>
        </p:blipFill>
        <p:spPr>
          <a:xfrm>
            <a:off x="8367674" y="115149"/>
            <a:ext cx="532450" cy="752200"/>
          </a:xfrm>
          <a:prstGeom prst="rect">
            <a:avLst/>
          </a:prstGeom>
          <a:noFill/>
          <a:ln>
            <a:noFill/>
          </a:ln>
        </p:spPr>
      </p:pic>
      <p:sp>
        <p:nvSpPr>
          <p:cNvPr id="473" name="Google Shape;47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474" name="Google Shape;474;p52"/>
          <p:cNvPicPr preferRelativeResize="0"/>
          <p:nvPr/>
        </p:nvPicPr>
        <p:blipFill>
          <a:blip r:embed="rId5">
            <a:alphaModFix/>
          </a:blip>
          <a:stretch>
            <a:fillRect/>
          </a:stretch>
        </p:blipFill>
        <p:spPr>
          <a:xfrm>
            <a:off x="433975" y="1655575"/>
            <a:ext cx="2566700" cy="2583800"/>
          </a:xfrm>
          <a:prstGeom prst="rect">
            <a:avLst/>
          </a:prstGeom>
          <a:noFill/>
          <a:ln>
            <a:noFill/>
          </a:ln>
        </p:spPr>
      </p:pic>
      <p:sp>
        <p:nvSpPr>
          <p:cNvPr id="475" name="Google Shape;475;p52"/>
          <p:cNvSpPr txBox="1"/>
          <p:nvPr/>
        </p:nvSpPr>
        <p:spPr>
          <a:xfrm>
            <a:off x="433975" y="1261975"/>
            <a:ext cx="199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chemeClr val="dk2"/>
                </a:solidFill>
                <a:latin typeface="Roboto"/>
                <a:ea typeface="Roboto"/>
                <a:cs typeface="Roboto"/>
                <a:sym typeface="Roboto"/>
              </a:rPr>
              <a:t>Exercise</a:t>
            </a:r>
            <a:endParaRPr sz="1600">
              <a:solidFill>
                <a:schemeClr val="dk2"/>
              </a:solidFill>
              <a:latin typeface="Roboto"/>
              <a:ea typeface="Roboto"/>
              <a:cs typeface="Roboto"/>
              <a:sym typeface="Roboto"/>
            </a:endParaRPr>
          </a:p>
        </p:txBody>
      </p:sp>
      <p:pic>
        <p:nvPicPr>
          <p:cNvPr id="476" name="Google Shape;476;p52"/>
          <p:cNvPicPr preferRelativeResize="0"/>
          <p:nvPr/>
        </p:nvPicPr>
        <p:blipFill>
          <a:blip r:embed="rId6">
            <a:alphaModFix/>
          </a:blip>
          <a:stretch>
            <a:fillRect/>
          </a:stretch>
        </p:blipFill>
        <p:spPr>
          <a:xfrm>
            <a:off x="5583750" y="2450900"/>
            <a:ext cx="3101501" cy="25436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CSS </a:t>
            </a:r>
            <a:endParaRPr/>
          </a:p>
        </p:txBody>
      </p:sp>
      <p:sp>
        <p:nvSpPr>
          <p:cNvPr id="482" name="Google Shape;482;p53"/>
          <p:cNvSpPr txBox="1"/>
          <p:nvPr>
            <p:ph idx="1" type="body"/>
          </p:nvPr>
        </p:nvSpPr>
        <p:spPr>
          <a:xfrm>
            <a:off x="768900" y="1152475"/>
            <a:ext cx="810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Activity A2</a:t>
            </a:r>
            <a:endParaRPr u="sng"/>
          </a:p>
          <a:p>
            <a:pPr indent="0" lvl="0" marL="0" rtl="0" algn="l">
              <a:spcBef>
                <a:spcPts val="1200"/>
              </a:spcBef>
              <a:spcAft>
                <a:spcPts val="0"/>
              </a:spcAft>
              <a:buNone/>
            </a:pPr>
            <a:r>
              <a:rPr lang="pt-BR"/>
              <a:t>Finish the flexbox and cssgrid challenges. </a:t>
            </a:r>
            <a:endParaRPr/>
          </a:p>
          <a:p>
            <a:pPr indent="0" lvl="0" marL="0" rtl="0" algn="l">
              <a:spcBef>
                <a:spcPts val="1200"/>
              </a:spcBef>
              <a:spcAft>
                <a:spcPts val="1200"/>
              </a:spcAft>
              <a:buNone/>
            </a:pPr>
            <a:r>
              <a:rPr lang="pt-BR"/>
              <a:t>(Take a Printscreen with all phases checked and upload it to Moodle)</a:t>
            </a:r>
            <a:endParaRPr/>
          </a:p>
        </p:txBody>
      </p:sp>
      <p:pic>
        <p:nvPicPr>
          <p:cNvPr id="483" name="Google Shape;483;p53"/>
          <p:cNvPicPr preferRelativeResize="0"/>
          <p:nvPr/>
        </p:nvPicPr>
        <p:blipFill>
          <a:blip r:embed="rId3">
            <a:alphaModFix/>
          </a:blip>
          <a:stretch>
            <a:fillRect/>
          </a:stretch>
        </p:blipFill>
        <p:spPr>
          <a:xfrm>
            <a:off x="8367674" y="115149"/>
            <a:ext cx="532450" cy="752200"/>
          </a:xfrm>
          <a:prstGeom prst="rect">
            <a:avLst/>
          </a:prstGeom>
          <a:noFill/>
          <a:ln>
            <a:noFill/>
          </a:ln>
        </p:spPr>
      </p:pic>
      <p:sp>
        <p:nvSpPr>
          <p:cNvPr id="484" name="Google Shape;484;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485" name="Google Shape;485;p53"/>
          <p:cNvPicPr preferRelativeResize="0"/>
          <p:nvPr/>
        </p:nvPicPr>
        <p:blipFill>
          <a:blip r:embed="rId4">
            <a:alphaModFix/>
          </a:blip>
          <a:stretch>
            <a:fillRect/>
          </a:stretch>
        </p:blipFill>
        <p:spPr>
          <a:xfrm>
            <a:off x="311700" y="1242271"/>
            <a:ext cx="425056" cy="393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9" name="Shape 489"/>
        <p:cNvGrpSpPr/>
        <p:nvPr/>
      </p:nvGrpSpPr>
      <p:grpSpPr>
        <a:xfrm>
          <a:off x="0" y="0"/>
          <a:ext cx="0" cy="0"/>
          <a:chOff x="0" y="0"/>
          <a:chExt cx="0" cy="0"/>
        </a:xfrm>
      </p:grpSpPr>
      <p:pic>
        <p:nvPicPr>
          <p:cNvPr id="490" name="Google Shape;490;p54"/>
          <p:cNvPicPr preferRelativeResize="0"/>
          <p:nvPr/>
        </p:nvPicPr>
        <p:blipFill>
          <a:blip r:embed="rId3">
            <a:alphaModFix/>
          </a:blip>
          <a:stretch>
            <a:fillRect/>
          </a:stretch>
        </p:blipFill>
        <p:spPr>
          <a:xfrm>
            <a:off x="0" y="0"/>
            <a:ext cx="9144000" cy="5144794"/>
          </a:xfrm>
          <a:prstGeom prst="rect">
            <a:avLst/>
          </a:prstGeom>
          <a:noFill/>
          <a:ln>
            <a:noFill/>
          </a:ln>
        </p:spPr>
      </p:pic>
      <p:sp>
        <p:nvSpPr>
          <p:cNvPr id="491" name="Google Shape;491;p54"/>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chemeClr val="lt1"/>
                </a:solidFill>
              </a:rPr>
              <a:t>OUR ROADMAP</a:t>
            </a:r>
            <a:endParaRPr>
              <a:solidFill>
                <a:schemeClr val="lt1"/>
              </a:solidFill>
            </a:endParaRPr>
          </a:p>
        </p:txBody>
      </p:sp>
      <p:sp>
        <p:nvSpPr>
          <p:cNvPr id="492" name="Google Shape;49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a:t>
            </a:r>
            <a:endParaRPr/>
          </a:p>
        </p:txBody>
      </p:sp>
      <p:sp>
        <p:nvSpPr>
          <p:cNvPr id="498" name="Google Shape;498;p55"/>
          <p:cNvSpPr txBox="1"/>
          <p:nvPr>
            <p:ph idx="1" type="body"/>
          </p:nvPr>
        </p:nvSpPr>
        <p:spPr>
          <a:xfrm>
            <a:off x="311700" y="1152475"/>
            <a:ext cx="8520600" cy="10419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pt-BR"/>
              <a:t>JavaScript often abbreviated as JS, is a programming language that conforms to the ECMAScript specification. JavaScript is high-level, often just-in-time compiled, and multi-paradigm [1].</a:t>
            </a:r>
            <a:endParaRPr/>
          </a:p>
          <a:p>
            <a:pPr indent="0" lvl="0" marL="0" rtl="0" algn="l">
              <a:spcBef>
                <a:spcPts val="1200"/>
              </a:spcBef>
              <a:spcAft>
                <a:spcPts val="1200"/>
              </a:spcAft>
              <a:buNone/>
            </a:pPr>
            <a:r>
              <a:t/>
            </a:r>
            <a:endParaRPr/>
          </a:p>
        </p:txBody>
      </p:sp>
      <p:cxnSp>
        <p:nvCxnSpPr>
          <p:cNvPr id="499" name="Google Shape;499;p55"/>
          <p:cNvCxnSpPr/>
          <p:nvPr/>
        </p:nvCxnSpPr>
        <p:spPr>
          <a:xfrm>
            <a:off x="260075" y="3640900"/>
            <a:ext cx="8603400" cy="5100"/>
          </a:xfrm>
          <a:prstGeom prst="straightConnector1">
            <a:avLst/>
          </a:prstGeom>
          <a:noFill/>
          <a:ln cap="flat" cmpd="sng" w="9525">
            <a:solidFill>
              <a:schemeClr val="dk2"/>
            </a:solidFill>
            <a:prstDash val="solid"/>
            <a:round/>
            <a:headEnd len="med" w="med" type="none"/>
            <a:tailEnd len="med" w="med" type="none"/>
          </a:ln>
        </p:spPr>
      </p:cxnSp>
      <p:grpSp>
        <p:nvGrpSpPr>
          <p:cNvPr id="500" name="Google Shape;500;p55"/>
          <p:cNvGrpSpPr/>
          <p:nvPr/>
        </p:nvGrpSpPr>
        <p:grpSpPr>
          <a:xfrm>
            <a:off x="164000" y="3585400"/>
            <a:ext cx="579300" cy="406750"/>
            <a:chOff x="-64600" y="3585400"/>
            <a:chExt cx="579300" cy="406750"/>
          </a:xfrm>
        </p:grpSpPr>
        <p:sp>
          <p:nvSpPr>
            <p:cNvPr id="501" name="Google Shape;501;p55"/>
            <p:cNvSpPr/>
            <p:nvPr/>
          </p:nvSpPr>
          <p:spPr>
            <a:xfrm>
              <a:off x="171050"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02" name="Google Shape;502;p55"/>
            <p:cNvSpPr txBox="1"/>
            <p:nvPr/>
          </p:nvSpPr>
          <p:spPr>
            <a:xfrm>
              <a:off x="-64600"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Dez</a:t>
              </a:r>
              <a:endParaRPr sz="700">
                <a:latin typeface="Roboto Medium"/>
                <a:ea typeface="Roboto Medium"/>
                <a:cs typeface="Roboto Medium"/>
                <a:sym typeface="Roboto Medium"/>
              </a:endParaRPr>
            </a:p>
            <a:p>
              <a:pPr indent="0" lvl="0" marL="0" rtl="0" algn="ctr">
                <a:spcBef>
                  <a:spcPts val="0"/>
                </a:spcBef>
                <a:spcAft>
                  <a:spcPts val="0"/>
                </a:spcAft>
                <a:buNone/>
              </a:pPr>
              <a:r>
                <a:rPr lang="pt-BR" sz="700">
                  <a:latin typeface="Roboto Medium"/>
                  <a:ea typeface="Roboto Medium"/>
                  <a:cs typeface="Roboto Medium"/>
                  <a:sym typeface="Roboto Medium"/>
                </a:rPr>
                <a:t>1995</a:t>
              </a:r>
              <a:endParaRPr sz="700">
                <a:latin typeface="Roboto Medium"/>
                <a:ea typeface="Roboto Medium"/>
                <a:cs typeface="Roboto Medium"/>
                <a:sym typeface="Roboto Medium"/>
              </a:endParaRPr>
            </a:p>
          </p:txBody>
        </p:sp>
      </p:grpSp>
      <p:sp>
        <p:nvSpPr>
          <p:cNvPr id="503" name="Google Shape;503;p55"/>
          <p:cNvSpPr/>
          <p:nvPr/>
        </p:nvSpPr>
        <p:spPr>
          <a:xfrm>
            <a:off x="194600" y="3044525"/>
            <a:ext cx="5487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700"/>
              <a:t>JS IS BORN</a:t>
            </a:r>
            <a:endParaRPr sz="700"/>
          </a:p>
        </p:txBody>
      </p:sp>
      <p:grpSp>
        <p:nvGrpSpPr>
          <p:cNvPr id="504" name="Google Shape;504;p55"/>
          <p:cNvGrpSpPr/>
          <p:nvPr/>
        </p:nvGrpSpPr>
        <p:grpSpPr>
          <a:xfrm>
            <a:off x="906022" y="3044525"/>
            <a:ext cx="579300" cy="947625"/>
            <a:chOff x="5475197" y="3044525"/>
            <a:chExt cx="579300" cy="947625"/>
          </a:xfrm>
        </p:grpSpPr>
        <p:sp>
          <p:nvSpPr>
            <p:cNvPr id="505" name="Google Shape;505;p55"/>
            <p:cNvSpPr/>
            <p:nvPr/>
          </p:nvSpPr>
          <p:spPr>
            <a:xfrm>
              <a:off x="57108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06" name="Google Shape;506;p55"/>
            <p:cNvSpPr txBox="1"/>
            <p:nvPr/>
          </p:nvSpPr>
          <p:spPr>
            <a:xfrm>
              <a:off x="5475197"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JUN </a:t>
              </a:r>
              <a:endParaRPr sz="700">
                <a:latin typeface="Roboto Medium"/>
                <a:ea typeface="Roboto Medium"/>
                <a:cs typeface="Roboto Medium"/>
                <a:sym typeface="Roboto Medium"/>
              </a:endParaRPr>
            </a:p>
            <a:p>
              <a:pPr indent="0" lvl="0" marL="0" rtl="0" algn="ctr">
                <a:spcBef>
                  <a:spcPts val="0"/>
                </a:spcBef>
                <a:spcAft>
                  <a:spcPts val="0"/>
                </a:spcAft>
                <a:buNone/>
              </a:pPr>
              <a:r>
                <a:rPr lang="pt-BR" sz="700">
                  <a:latin typeface="Roboto Medium"/>
                  <a:ea typeface="Roboto Medium"/>
                  <a:cs typeface="Roboto Medium"/>
                  <a:sym typeface="Roboto Medium"/>
                </a:rPr>
                <a:t>1997</a:t>
              </a:r>
              <a:endParaRPr sz="700">
                <a:latin typeface="Roboto Medium"/>
                <a:ea typeface="Roboto Medium"/>
                <a:cs typeface="Roboto Medium"/>
                <a:sym typeface="Roboto Medium"/>
              </a:endParaRPr>
            </a:p>
          </p:txBody>
        </p:sp>
        <p:sp>
          <p:nvSpPr>
            <p:cNvPr id="507" name="Google Shape;507;p55"/>
            <p:cNvSpPr/>
            <p:nvPr/>
          </p:nvSpPr>
          <p:spPr>
            <a:xfrm>
              <a:off x="5565498"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700"/>
                <a:t>ECMA</a:t>
              </a:r>
              <a:endParaRPr sz="700"/>
            </a:p>
          </p:txBody>
        </p:sp>
      </p:grpSp>
      <p:grpSp>
        <p:nvGrpSpPr>
          <p:cNvPr id="508" name="Google Shape;508;p55"/>
          <p:cNvGrpSpPr/>
          <p:nvPr/>
        </p:nvGrpSpPr>
        <p:grpSpPr>
          <a:xfrm>
            <a:off x="2080000" y="3035375"/>
            <a:ext cx="532800" cy="938088"/>
            <a:chOff x="5376350" y="3035375"/>
            <a:chExt cx="532800" cy="938088"/>
          </a:xfrm>
        </p:grpSpPr>
        <p:sp>
          <p:nvSpPr>
            <p:cNvPr id="509" name="Google Shape;509;p55"/>
            <p:cNvSpPr/>
            <p:nvPr/>
          </p:nvSpPr>
          <p:spPr>
            <a:xfrm>
              <a:off x="5588747" y="357625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10" name="Google Shape;510;p55"/>
            <p:cNvSpPr txBox="1"/>
            <p:nvPr/>
          </p:nvSpPr>
          <p:spPr>
            <a:xfrm>
              <a:off x="5376350" y="3684263"/>
              <a:ext cx="5328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DEC</a:t>
              </a:r>
              <a:br>
                <a:rPr lang="pt-BR" sz="700">
                  <a:latin typeface="Roboto Medium"/>
                  <a:ea typeface="Roboto Medium"/>
                  <a:cs typeface="Roboto Medium"/>
                  <a:sym typeface="Roboto Medium"/>
                </a:rPr>
              </a:br>
              <a:r>
                <a:rPr lang="pt-BR" sz="700">
                  <a:latin typeface="Roboto Medium"/>
                  <a:ea typeface="Roboto Medium"/>
                  <a:cs typeface="Roboto Medium"/>
                  <a:sym typeface="Roboto Medium"/>
                </a:rPr>
                <a:t>1999</a:t>
              </a:r>
              <a:endParaRPr sz="700">
                <a:latin typeface="Roboto Medium"/>
                <a:ea typeface="Roboto Medium"/>
                <a:cs typeface="Roboto Medium"/>
                <a:sym typeface="Roboto Medium"/>
              </a:endParaRPr>
            </a:p>
          </p:txBody>
        </p:sp>
        <p:sp>
          <p:nvSpPr>
            <p:cNvPr id="511" name="Google Shape;511;p55"/>
            <p:cNvSpPr/>
            <p:nvPr/>
          </p:nvSpPr>
          <p:spPr>
            <a:xfrm>
              <a:off x="5401249" y="3035375"/>
              <a:ext cx="4830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700"/>
                <a:t>ECMA 3</a:t>
              </a:r>
              <a:endParaRPr sz="700"/>
            </a:p>
          </p:txBody>
        </p:sp>
      </p:grpSp>
      <p:sp>
        <p:nvSpPr>
          <p:cNvPr id="512" name="Google Shape;512;p55"/>
          <p:cNvSpPr txBox="1"/>
          <p:nvPr/>
        </p:nvSpPr>
        <p:spPr>
          <a:xfrm>
            <a:off x="1248950" y="4883425"/>
            <a:ext cx="7895100" cy="26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a:latin typeface="Roboto Light"/>
                <a:ea typeface="Roboto Light"/>
                <a:cs typeface="Roboto Light"/>
                <a:sym typeface="Roboto Light"/>
              </a:rPr>
              <a:t>[1] </a:t>
            </a:r>
            <a:r>
              <a:rPr lang="pt-BR" sz="900" u="sng">
                <a:solidFill>
                  <a:schemeClr val="hlink"/>
                </a:solidFill>
                <a:latin typeface="Roboto Light"/>
                <a:ea typeface="Roboto Light"/>
                <a:cs typeface="Roboto Light"/>
                <a:sym typeface="Roboto Light"/>
                <a:hlinkClick r:id="rId3"/>
              </a:rPr>
              <a:t>https://en.wikipedia.org/wiki/ECMAScript</a:t>
            </a:r>
            <a:r>
              <a:rPr lang="pt-BR" sz="900">
                <a:latin typeface="Roboto Light"/>
                <a:ea typeface="Roboto Light"/>
                <a:cs typeface="Roboto Light"/>
                <a:sym typeface="Roboto Light"/>
              </a:rPr>
              <a:t> Learn More: </a:t>
            </a:r>
            <a:r>
              <a:rPr lang="pt-BR" sz="900" u="sng">
                <a:solidFill>
                  <a:schemeClr val="hlink"/>
                </a:solidFill>
                <a:latin typeface="Roboto"/>
                <a:ea typeface="Roboto"/>
                <a:cs typeface="Roboto"/>
                <a:sym typeface="Roboto"/>
                <a:hlinkClick r:id="rId4"/>
              </a:rPr>
              <a:t>https://www.swyx.io/writing/js-third-age/</a:t>
            </a:r>
            <a:endParaRPr sz="900">
              <a:latin typeface="Roboto Light"/>
              <a:ea typeface="Roboto Light"/>
              <a:cs typeface="Roboto Light"/>
              <a:sym typeface="Roboto Light"/>
            </a:endParaRPr>
          </a:p>
        </p:txBody>
      </p:sp>
      <p:pic>
        <p:nvPicPr>
          <p:cNvPr id="513" name="Google Shape;513;p55"/>
          <p:cNvPicPr preferRelativeResize="0"/>
          <p:nvPr/>
        </p:nvPicPr>
        <p:blipFill>
          <a:blip r:embed="rId5">
            <a:alphaModFix/>
          </a:blip>
          <a:stretch>
            <a:fillRect/>
          </a:stretch>
        </p:blipFill>
        <p:spPr>
          <a:xfrm>
            <a:off x="8257800" y="115150"/>
            <a:ext cx="752200" cy="752200"/>
          </a:xfrm>
          <a:prstGeom prst="rect">
            <a:avLst/>
          </a:prstGeom>
          <a:noFill/>
          <a:ln>
            <a:noFill/>
          </a:ln>
        </p:spPr>
      </p:pic>
      <p:grpSp>
        <p:nvGrpSpPr>
          <p:cNvPr id="514" name="Google Shape;514;p55"/>
          <p:cNvGrpSpPr/>
          <p:nvPr/>
        </p:nvGrpSpPr>
        <p:grpSpPr>
          <a:xfrm>
            <a:off x="3758197" y="3030600"/>
            <a:ext cx="579300" cy="961550"/>
            <a:chOff x="4997147" y="3030600"/>
            <a:chExt cx="579300" cy="961550"/>
          </a:xfrm>
        </p:grpSpPr>
        <p:sp>
          <p:nvSpPr>
            <p:cNvPr id="515" name="Google Shape;515;p55"/>
            <p:cNvSpPr/>
            <p:nvPr/>
          </p:nvSpPr>
          <p:spPr>
            <a:xfrm>
              <a:off x="523279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16" name="Google Shape;516;p55"/>
            <p:cNvSpPr txBox="1"/>
            <p:nvPr/>
          </p:nvSpPr>
          <p:spPr>
            <a:xfrm>
              <a:off x="4997147"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DEC</a:t>
              </a:r>
              <a:br>
                <a:rPr lang="pt-BR" sz="700">
                  <a:latin typeface="Roboto Medium"/>
                  <a:ea typeface="Roboto Medium"/>
                  <a:cs typeface="Roboto Medium"/>
                  <a:sym typeface="Roboto Medium"/>
                </a:rPr>
              </a:br>
              <a:r>
                <a:rPr lang="pt-BR" sz="700">
                  <a:latin typeface="Roboto Medium"/>
                  <a:ea typeface="Roboto Medium"/>
                  <a:cs typeface="Roboto Medium"/>
                  <a:sym typeface="Roboto Medium"/>
                </a:rPr>
                <a:t>2009</a:t>
              </a:r>
              <a:endParaRPr sz="700">
                <a:latin typeface="Roboto Medium"/>
                <a:ea typeface="Roboto Medium"/>
                <a:cs typeface="Roboto Medium"/>
                <a:sym typeface="Roboto Medium"/>
              </a:endParaRPr>
            </a:p>
          </p:txBody>
        </p:sp>
        <p:sp>
          <p:nvSpPr>
            <p:cNvPr id="517" name="Google Shape;517;p55"/>
            <p:cNvSpPr/>
            <p:nvPr/>
          </p:nvSpPr>
          <p:spPr>
            <a:xfrm>
              <a:off x="5020400" y="3030600"/>
              <a:ext cx="5328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700"/>
                <a:t>ECMA 5</a:t>
              </a:r>
              <a:endParaRPr sz="700"/>
            </a:p>
          </p:txBody>
        </p:sp>
      </p:grpSp>
      <p:grpSp>
        <p:nvGrpSpPr>
          <p:cNvPr id="518" name="Google Shape;518;p55"/>
          <p:cNvGrpSpPr/>
          <p:nvPr/>
        </p:nvGrpSpPr>
        <p:grpSpPr>
          <a:xfrm>
            <a:off x="4515197" y="3030600"/>
            <a:ext cx="579300" cy="947625"/>
            <a:chOff x="8410722" y="3044513"/>
            <a:chExt cx="579300" cy="947625"/>
          </a:xfrm>
        </p:grpSpPr>
        <p:sp>
          <p:nvSpPr>
            <p:cNvPr id="519" name="Google Shape;519;p55"/>
            <p:cNvSpPr/>
            <p:nvPr/>
          </p:nvSpPr>
          <p:spPr>
            <a:xfrm>
              <a:off x="8646372" y="3585388"/>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20" name="Google Shape;520;p55"/>
            <p:cNvSpPr txBox="1"/>
            <p:nvPr/>
          </p:nvSpPr>
          <p:spPr>
            <a:xfrm>
              <a:off x="8410722" y="3702938"/>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JUN</a:t>
              </a:r>
              <a:br>
                <a:rPr lang="pt-BR" sz="700">
                  <a:latin typeface="Roboto Medium"/>
                  <a:ea typeface="Roboto Medium"/>
                  <a:cs typeface="Roboto Medium"/>
                  <a:sym typeface="Roboto Medium"/>
                </a:rPr>
              </a:br>
              <a:r>
                <a:rPr lang="pt-BR" sz="700">
                  <a:latin typeface="Roboto Medium"/>
                  <a:ea typeface="Roboto Medium"/>
                  <a:cs typeface="Roboto Medium"/>
                  <a:sym typeface="Roboto Medium"/>
                </a:rPr>
                <a:t>2015</a:t>
              </a:r>
              <a:endParaRPr sz="700">
                <a:latin typeface="Roboto Medium"/>
                <a:ea typeface="Roboto Medium"/>
                <a:cs typeface="Roboto Medium"/>
                <a:sym typeface="Roboto Medium"/>
              </a:endParaRPr>
            </a:p>
          </p:txBody>
        </p:sp>
        <p:sp>
          <p:nvSpPr>
            <p:cNvPr id="521" name="Google Shape;521;p55"/>
            <p:cNvSpPr/>
            <p:nvPr/>
          </p:nvSpPr>
          <p:spPr>
            <a:xfrm>
              <a:off x="8426024" y="3044513"/>
              <a:ext cx="5487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700"/>
                <a:t>ECMA 6</a:t>
              </a:r>
              <a:br>
                <a:rPr lang="pt-BR" sz="700"/>
              </a:br>
              <a:r>
                <a:rPr lang="pt-BR" sz="700"/>
                <a:t>ES 2015</a:t>
              </a:r>
              <a:endParaRPr sz="700"/>
            </a:p>
          </p:txBody>
        </p:sp>
      </p:grpSp>
      <p:grpSp>
        <p:nvGrpSpPr>
          <p:cNvPr id="522" name="Google Shape;522;p55"/>
          <p:cNvGrpSpPr/>
          <p:nvPr/>
        </p:nvGrpSpPr>
        <p:grpSpPr>
          <a:xfrm>
            <a:off x="5213475" y="3035388"/>
            <a:ext cx="548700" cy="938075"/>
            <a:chOff x="6709700" y="3044525"/>
            <a:chExt cx="548700" cy="938075"/>
          </a:xfrm>
        </p:grpSpPr>
        <p:sp>
          <p:nvSpPr>
            <p:cNvPr id="523" name="Google Shape;523;p55"/>
            <p:cNvSpPr/>
            <p:nvPr/>
          </p:nvSpPr>
          <p:spPr>
            <a:xfrm>
              <a:off x="69300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24" name="Google Shape;524;p55"/>
            <p:cNvSpPr txBox="1"/>
            <p:nvPr/>
          </p:nvSpPr>
          <p:spPr>
            <a:xfrm>
              <a:off x="6761299" y="3693400"/>
              <a:ext cx="4455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JUN</a:t>
              </a:r>
              <a:br>
                <a:rPr lang="pt-BR" sz="700">
                  <a:latin typeface="Roboto Medium"/>
                  <a:ea typeface="Roboto Medium"/>
                  <a:cs typeface="Roboto Medium"/>
                  <a:sym typeface="Roboto Medium"/>
                </a:rPr>
              </a:br>
              <a:r>
                <a:rPr lang="pt-BR" sz="700">
                  <a:latin typeface="Roboto Medium"/>
                  <a:ea typeface="Roboto Medium"/>
                  <a:cs typeface="Roboto Medium"/>
                  <a:sym typeface="Roboto Medium"/>
                </a:rPr>
                <a:t>2016</a:t>
              </a:r>
              <a:endParaRPr sz="700">
                <a:latin typeface="Roboto Medium"/>
                <a:ea typeface="Roboto Medium"/>
                <a:cs typeface="Roboto Medium"/>
                <a:sym typeface="Roboto Medium"/>
              </a:endParaRPr>
            </a:p>
          </p:txBody>
        </p:sp>
        <p:sp>
          <p:nvSpPr>
            <p:cNvPr id="525" name="Google Shape;525;p55"/>
            <p:cNvSpPr/>
            <p:nvPr/>
          </p:nvSpPr>
          <p:spPr>
            <a:xfrm>
              <a:off x="6709700" y="3044525"/>
              <a:ext cx="5487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700"/>
                <a:t>ECMA 7</a:t>
              </a:r>
              <a:endParaRPr sz="700"/>
            </a:p>
            <a:p>
              <a:pPr indent="0" lvl="0" marL="0" rtl="0" algn="ctr">
                <a:spcBef>
                  <a:spcPts val="0"/>
                </a:spcBef>
                <a:spcAft>
                  <a:spcPts val="0"/>
                </a:spcAft>
                <a:buNone/>
              </a:pPr>
              <a:r>
                <a:rPr lang="pt-BR" sz="700"/>
                <a:t>ES 2016</a:t>
              </a:r>
              <a:endParaRPr sz="700"/>
            </a:p>
          </p:txBody>
        </p:sp>
      </p:grpSp>
      <p:sp>
        <p:nvSpPr>
          <p:cNvPr id="526" name="Google Shape;52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grpSp>
        <p:nvGrpSpPr>
          <p:cNvPr id="527" name="Google Shape;527;p55"/>
          <p:cNvGrpSpPr/>
          <p:nvPr/>
        </p:nvGrpSpPr>
        <p:grpSpPr>
          <a:xfrm>
            <a:off x="1470897" y="3044525"/>
            <a:ext cx="579300" cy="947625"/>
            <a:chOff x="5703797" y="3044525"/>
            <a:chExt cx="579300" cy="947625"/>
          </a:xfrm>
        </p:grpSpPr>
        <p:sp>
          <p:nvSpPr>
            <p:cNvPr id="528" name="Google Shape;528;p55"/>
            <p:cNvSpPr/>
            <p:nvPr/>
          </p:nvSpPr>
          <p:spPr>
            <a:xfrm>
              <a:off x="59394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29" name="Google Shape;529;p55"/>
            <p:cNvSpPr txBox="1"/>
            <p:nvPr/>
          </p:nvSpPr>
          <p:spPr>
            <a:xfrm>
              <a:off x="5703797"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JUN </a:t>
              </a:r>
              <a:endParaRPr sz="700">
                <a:latin typeface="Roboto Medium"/>
                <a:ea typeface="Roboto Medium"/>
                <a:cs typeface="Roboto Medium"/>
                <a:sym typeface="Roboto Medium"/>
              </a:endParaRPr>
            </a:p>
            <a:p>
              <a:pPr indent="0" lvl="0" marL="0" rtl="0" algn="ctr">
                <a:spcBef>
                  <a:spcPts val="0"/>
                </a:spcBef>
                <a:spcAft>
                  <a:spcPts val="0"/>
                </a:spcAft>
                <a:buNone/>
              </a:pPr>
              <a:r>
                <a:rPr lang="pt-BR" sz="700">
                  <a:latin typeface="Roboto Medium"/>
                  <a:ea typeface="Roboto Medium"/>
                  <a:cs typeface="Roboto Medium"/>
                  <a:sym typeface="Roboto Medium"/>
                </a:rPr>
                <a:t>1998</a:t>
              </a:r>
              <a:endParaRPr sz="700">
                <a:latin typeface="Roboto Medium"/>
                <a:ea typeface="Roboto Medium"/>
                <a:cs typeface="Roboto Medium"/>
                <a:sym typeface="Roboto Medium"/>
              </a:endParaRPr>
            </a:p>
          </p:txBody>
        </p:sp>
        <p:sp>
          <p:nvSpPr>
            <p:cNvPr id="530" name="Google Shape;530;p55"/>
            <p:cNvSpPr/>
            <p:nvPr/>
          </p:nvSpPr>
          <p:spPr>
            <a:xfrm>
              <a:off x="5794098"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700"/>
                <a:t>ECMA</a:t>
              </a:r>
              <a:endParaRPr sz="700"/>
            </a:p>
            <a:p>
              <a:pPr indent="0" lvl="0" marL="0" rtl="0" algn="ctr">
                <a:spcBef>
                  <a:spcPts val="0"/>
                </a:spcBef>
                <a:spcAft>
                  <a:spcPts val="0"/>
                </a:spcAft>
                <a:buNone/>
              </a:pPr>
              <a:r>
                <a:rPr lang="pt-BR" sz="700"/>
                <a:t>2</a:t>
              </a:r>
              <a:endParaRPr sz="700"/>
            </a:p>
          </p:txBody>
        </p:sp>
      </p:grpSp>
      <p:pic>
        <p:nvPicPr>
          <p:cNvPr id="531" name="Google Shape;531;p55"/>
          <p:cNvPicPr preferRelativeResize="0"/>
          <p:nvPr/>
        </p:nvPicPr>
        <p:blipFill>
          <a:blip r:embed="rId6">
            <a:alphaModFix/>
          </a:blip>
          <a:stretch>
            <a:fillRect/>
          </a:stretch>
        </p:blipFill>
        <p:spPr>
          <a:xfrm>
            <a:off x="187276" y="4126226"/>
            <a:ext cx="532749" cy="532749"/>
          </a:xfrm>
          <a:prstGeom prst="rect">
            <a:avLst/>
          </a:prstGeom>
          <a:noFill/>
          <a:ln>
            <a:noFill/>
          </a:ln>
        </p:spPr>
      </p:pic>
      <p:grpSp>
        <p:nvGrpSpPr>
          <p:cNvPr id="532" name="Google Shape;532;p55"/>
          <p:cNvGrpSpPr/>
          <p:nvPr/>
        </p:nvGrpSpPr>
        <p:grpSpPr>
          <a:xfrm>
            <a:off x="5842650" y="3035375"/>
            <a:ext cx="548700" cy="938075"/>
            <a:chOff x="6709700" y="3044525"/>
            <a:chExt cx="548700" cy="938075"/>
          </a:xfrm>
        </p:grpSpPr>
        <p:sp>
          <p:nvSpPr>
            <p:cNvPr id="533" name="Google Shape;533;p55"/>
            <p:cNvSpPr/>
            <p:nvPr/>
          </p:nvSpPr>
          <p:spPr>
            <a:xfrm>
              <a:off x="69300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34" name="Google Shape;534;p55"/>
            <p:cNvSpPr txBox="1"/>
            <p:nvPr/>
          </p:nvSpPr>
          <p:spPr>
            <a:xfrm>
              <a:off x="6761299" y="3693400"/>
              <a:ext cx="4455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JUN</a:t>
              </a:r>
              <a:br>
                <a:rPr lang="pt-BR" sz="700">
                  <a:latin typeface="Roboto Medium"/>
                  <a:ea typeface="Roboto Medium"/>
                  <a:cs typeface="Roboto Medium"/>
                  <a:sym typeface="Roboto Medium"/>
                </a:rPr>
              </a:br>
              <a:r>
                <a:rPr lang="pt-BR" sz="700">
                  <a:latin typeface="Roboto Medium"/>
                  <a:ea typeface="Roboto Medium"/>
                  <a:cs typeface="Roboto Medium"/>
                  <a:sym typeface="Roboto Medium"/>
                </a:rPr>
                <a:t>2017</a:t>
              </a:r>
              <a:endParaRPr sz="700">
                <a:latin typeface="Roboto Medium"/>
                <a:ea typeface="Roboto Medium"/>
                <a:cs typeface="Roboto Medium"/>
                <a:sym typeface="Roboto Medium"/>
              </a:endParaRPr>
            </a:p>
          </p:txBody>
        </p:sp>
        <p:sp>
          <p:nvSpPr>
            <p:cNvPr id="535" name="Google Shape;535;p55"/>
            <p:cNvSpPr/>
            <p:nvPr/>
          </p:nvSpPr>
          <p:spPr>
            <a:xfrm>
              <a:off x="6709700" y="3044525"/>
              <a:ext cx="5487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700"/>
                <a:t>ECMA 8</a:t>
              </a:r>
              <a:endParaRPr sz="700"/>
            </a:p>
            <a:p>
              <a:pPr indent="0" lvl="0" marL="0" rtl="0" algn="ctr">
                <a:spcBef>
                  <a:spcPts val="0"/>
                </a:spcBef>
                <a:spcAft>
                  <a:spcPts val="0"/>
                </a:spcAft>
                <a:buNone/>
              </a:pPr>
              <a:r>
                <a:rPr lang="pt-BR" sz="700"/>
                <a:t>ES 2017</a:t>
              </a:r>
              <a:endParaRPr sz="700"/>
            </a:p>
          </p:txBody>
        </p:sp>
      </p:grpSp>
      <p:grpSp>
        <p:nvGrpSpPr>
          <p:cNvPr id="536" name="Google Shape;536;p55"/>
          <p:cNvGrpSpPr/>
          <p:nvPr/>
        </p:nvGrpSpPr>
        <p:grpSpPr>
          <a:xfrm>
            <a:off x="6471825" y="3035388"/>
            <a:ext cx="548700" cy="938075"/>
            <a:chOff x="6709700" y="3044525"/>
            <a:chExt cx="548700" cy="938075"/>
          </a:xfrm>
        </p:grpSpPr>
        <p:sp>
          <p:nvSpPr>
            <p:cNvPr id="537" name="Google Shape;537;p55"/>
            <p:cNvSpPr/>
            <p:nvPr/>
          </p:nvSpPr>
          <p:spPr>
            <a:xfrm>
              <a:off x="69300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38" name="Google Shape;538;p55"/>
            <p:cNvSpPr txBox="1"/>
            <p:nvPr/>
          </p:nvSpPr>
          <p:spPr>
            <a:xfrm>
              <a:off x="6761299" y="3693400"/>
              <a:ext cx="4455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JUN</a:t>
              </a:r>
              <a:br>
                <a:rPr lang="pt-BR" sz="700">
                  <a:latin typeface="Roboto Medium"/>
                  <a:ea typeface="Roboto Medium"/>
                  <a:cs typeface="Roboto Medium"/>
                  <a:sym typeface="Roboto Medium"/>
                </a:rPr>
              </a:br>
              <a:r>
                <a:rPr lang="pt-BR" sz="700">
                  <a:latin typeface="Roboto Medium"/>
                  <a:ea typeface="Roboto Medium"/>
                  <a:cs typeface="Roboto Medium"/>
                  <a:sym typeface="Roboto Medium"/>
                </a:rPr>
                <a:t>2018</a:t>
              </a:r>
              <a:endParaRPr sz="700">
                <a:latin typeface="Roboto Medium"/>
                <a:ea typeface="Roboto Medium"/>
                <a:cs typeface="Roboto Medium"/>
                <a:sym typeface="Roboto Medium"/>
              </a:endParaRPr>
            </a:p>
          </p:txBody>
        </p:sp>
        <p:sp>
          <p:nvSpPr>
            <p:cNvPr id="539" name="Google Shape;539;p55"/>
            <p:cNvSpPr/>
            <p:nvPr/>
          </p:nvSpPr>
          <p:spPr>
            <a:xfrm>
              <a:off x="6709700" y="3044525"/>
              <a:ext cx="5487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700"/>
                <a:t>ECMA 9</a:t>
              </a:r>
              <a:endParaRPr sz="700"/>
            </a:p>
            <a:p>
              <a:pPr indent="0" lvl="0" marL="0" rtl="0" algn="ctr">
                <a:spcBef>
                  <a:spcPts val="0"/>
                </a:spcBef>
                <a:spcAft>
                  <a:spcPts val="0"/>
                </a:spcAft>
                <a:buNone/>
              </a:pPr>
              <a:r>
                <a:rPr lang="pt-BR" sz="700"/>
                <a:t>ES 2018</a:t>
              </a:r>
              <a:endParaRPr sz="700"/>
            </a:p>
          </p:txBody>
        </p:sp>
      </p:grpSp>
      <p:grpSp>
        <p:nvGrpSpPr>
          <p:cNvPr id="540" name="Google Shape;540;p55"/>
          <p:cNvGrpSpPr/>
          <p:nvPr/>
        </p:nvGrpSpPr>
        <p:grpSpPr>
          <a:xfrm>
            <a:off x="7101000" y="3035400"/>
            <a:ext cx="579300" cy="938063"/>
            <a:chOff x="6709700" y="3044538"/>
            <a:chExt cx="579300" cy="938063"/>
          </a:xfrm>
        </p:grpSpPr>
        <p:sp>
          <p:nvSpPr>
            <p:cNvPr id="541" name="Google Shape;541;p55"/>
            <p:cNvSpPr/>
            <p:nvPr/>
          </p:nvSpPr>
          <p:spPr>
            <a:xfrm>
              <a:off x="69300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42" name="Google Shape;542;p55"/>
            <p:cNvSpPr txBox="1"/>
            <p:nvPr/>
          </p:nvSpPr>
          <p:spPr>
            <a:xfrm>
              <a:off x="6761299" y="3693400"/>
              <a:ext cx="4455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JUN</a:t>
              </a:r>
              <a:br>
                <a:rPr lang="pt-BR" sz="700">
                  <a:latin typeface="Roboto Medium"/>
                  <a:ea typeface="Roboto Medium"/>
                  <a:cs typeface="Roboto Medium"/>
                  <a:sym typeface="Roboto Medium"/>
                </a:rPr>
              </a:br>
              <a:r>
                <a:rPr lang="pt-BR" sz="700">
                  <a:latin typeface="Roboto Medium"/>
                  <a:ea typeface="Roboto Medium"/>
                  <a:cs typeface="Roboto Medium"/>
                  <a:sym typeface="Roboto Medium"/>
                </a:rPr>
                <a:t>2019</a:t>
              </a:r>
              <a:endParaRPr sz="700">
                <a:latin typeface="Roboto Medium"/>
                <a:ea typeface="Roboto Medium"/>
                <a:cs typeface="Roboto Medium"/>
                <a:sym typeface="Roboto Medium"/>
              </a:endParaRPr>
            </a:p>
          </p:txBody>
        </p:sp>
        <p:sp>
          <p:nvSpPr>
            <p:cNvPr id="543" name="Google Shape;543;p55"/>
            <p:cNvSpPr/>
            <p:nvPr/>
          </p:nvSpPr>
          <p:spPr>
            <a:xfrm>
              <a:off x="6709700" y="3044538"/>
              <a:ext cx="5793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700"/>
                <a:t>ECMA 10</a:t>
              </a:r>
              <a:endParaRPr sz="700"/>
            </a:p>
            <a:p>
              <a:pPr indent="0" lvl="0" marL="0" rtl="0" algn="ctr">
                <a:spcBef>
                  <a:spcPts val="0"/>
                </a:spcBef>
                <a:spcAft>
                  <a:spcPts val="0"/>
                </a:spcAft>
                <a:buNone/>
              </a:pPr>
              <a:r>
                <a:rPr lang="pt-BR" sz="700"/>
                <a:t>ES 2019</a:t>
              </a:r>
              <a:endParaRPr sz="700"/>
            </a:p>
          </p:txBody>
        </p:sp>
      </p:grpSp>
      <p:grpSp>
        <p:nvGrpSpPr>
          <p:cNvPr id="544" name="Google Shape;544;p55"/>
          <p:cNvGrpSpPr/>
          <p:nvPr/>
        </p:nvGrpSpPr>
        <p:grpSpPr>
          <a:xfrm>
            <a:off x="2919100" y="3035363"/>
            <a:ext cx="532800" cy="938088"/>
            <a:chOff x="5376350" y="3035375"/>
            <a:chExt cx="532800" cy="938088"/>
          </a:xfrm>
        </p:grpSpPr>
        <p:sp>
          <p:nvSpPr>
            <p:cNvPr id="545" name="Google Shape;545;p55"/>
            <p:cNvSpPr/>
            <p:nvPr/>
          </p:nvSpPr>
          <p:spPr>
            <a:xfrm>
              <a:off x="5588747" y="357625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46" name="Google Shape;546;p55"/>
            <p:cNvSpPr txBox="1"/>
            <p:nvPr/>
          </p:nvSpPr>
          <p:spPr>
            <a:xfrm>
              <a:off x="5376350" y="3684263"/>
              <a:ext cx="5328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2004</a:t>
              </a:r>
              <a:endParaRPr sz="700">
                <a:latin typeface="Roboto Medium"/>
                <a:ea typeface="Roboto Medium"/>
                <a:cs typeface="Roboto Medium"/>
                <a:sym typeface="Roboto Medium"/>
              </a:endParaRPr>
            </a:p>
          </p:txBody>
        </p:sp>
        <p:sp>
          <p:nvSpPr>
            <p:cNvPr id="547" name="Google Shape;547;p55"/>
            <p:cNvSpPr/>
            <p:nvPr/>
          </p:nvSpPr>
          <p:spPr>
            <a:xfrm>
              <a:off x="5401249" y="3035375"/>
              <a:ext cx="4830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700"/>
                <a:t>ECMA 4</a:t>
              </a:r>
              <a:endParaRPr sz="700"/>
            </a:p>
          </p:txBody>
        </p:sp>
      </p:grpSp>
      <p:sp>
        <p:nvSpPr>
          <p:cNvPr id="548" name="Google Shape;548;p55"/>
          <p:cNvSpPr/>
          <p:nvPr/>
        </p:nvSpPr>
        <p:spPr>
          <a:xfrm>
            <a:off x="3110100" y="2945450"/>
            <a:ext cx="498000" cy="120900"/>
          </a:xfrm>
          <a:prstGeom prst="roundRect">
            <a:avLst>
              <a:gd fmla="val 16667" name="adj"/>
            </a:avLst>
          </a:prstGeom>
          <a:solidFill>
            <a:srgbClr val="5B0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pt-BR" sz="700">
                <a:solidFill>
                  <a:schemeClr val="lt2"/>
                </a:solidFill>
              </a:rPr>
              <a:t>cancelled</a:t>
            </a:r>
            <a:endParaRPr sz="700">
              <a:solidFill>
                <a:schemeClr val="lt2"/>
              </a:solidFill>
            </a:endParaRPr>
          </a:p>
        </p:txBody>
      </p:sp>
      <p:grpSp>
        <p:nvGrpSpPr>
          <p:cNvPr id="549" name="Google Shape;549;p55"/>
          <p:cNvGrpSpPr/>
          <p:nvPr/>
        </p:nvGrpSpPr>
        <p:grpSpPr>
          <a:xfrm>
            <a:off x="7756500" y="3035963"/>
            <a:ext cx="579300" cy="938063"/>
            <a:chOff x="6252500" y="3120738"/>
            <a:chExt cx="579300" cy="938063"/>
          </a:xfrm>
        </p:grpSpPr>
        <p:sp>
          <p:nvSpPr>
            <p:cNvPr id="550" name="Google Shape;550;p55"/>
            <p:cNvSpPr/>
            <p:nvPr/>
          </p:nvSpPr>
          <p:spPr>
            <a:xfrm>
              <a:off x="6472847" y="36616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51" name="Google Shape;551;p55"/>
            <p:cNvSpPr txBox="1"/>
            <p:nvPr/>
          </p:nvSpPr>
          <p:spPr>
            <a:xfrm>
              <a:off x="6304099" y="3769600"/>
              <a:ext cx="4455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JUN</a:t>
              </a:r>
              <a:br>
                <a:rPr lang="pt-BR" sz="700">
                  <a:latin typeface="Roboto Medium"/>
                  <a:ea typeface="Roboto Medium"/>
                  <a:cs typeface="Roboto Medium"/>
                  <a:sym typeface="Roboto Medium"/>
                </a:rPr>
              </a:br>
              <a:r>
                <a:rPr lang="pt-BR" sz="700">
                  <a:latin typeface="Roboto Medium"/>
                  <a:ea typeface="Roboto Medium"/>
                  <a:cs typeface="Roboto Medium"/>
                  <a:sym typeface="Roboto Medium"/>
                </a:rPr>
                <a:t>2020</a:t>
              </a:r>
              <a:endParaRPr sz="700">
                <a:latin typeface="Roboto Medium"/>
                <a:ea typeface="Roboto Medium"/>
                <a:cs typeface="Roboto Medium"/>
                <a:sym typeface="Roboto Medium"/>
              </a:endParaRPr>
            </a:p>
          </p:txBody>
        </p:sp>
        <p:sp>
          <p:nvSpPr>
            <p:cNvPr id="552" name="Google Shape;552;p55"/>
            <p:cNvSpPr/>
            <p:nvPr/>
          </p:nvSpPr>
          <p:spPr>
            <a:xfrm>
              <a:off x="6252500" y="3120738"/>
              <a:ext cx="5793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700"/>
                <a:t>ECMA 11</a:t>
              </a:r>
              <a:endParaRPr sz="700"/>
            </a:p>
            <a:p>
              <a:pPr indent="0" lvl="0" marL="0" rtl="0" algn="ctr">
                <a:spcBef>
                  <a:spcPts val="0"/>
                </a:spcBef>
                <a:spcAft>
                  <a:spcPts val="0"/>
                </a:spcAft>
                <a:buNone/>
              </a:pPr>
              <a:r>
                <a:rPr lang="pt-BR" sz="700"/>
                <a:t>ES 2020</a:t>
              </a:r>
              <a:endParaRPr sz="700"/>
            </a:p>
          </p:txBody>
        </p:sp>
      </p:grpSp>
      <p:grpSp>
        <p:nvGrpSpPr>
          <p:cNvPr id="553" name="Google Shape;553;p55"/>
          <p:cNvGrpSpPr/>
          <p:nvPr/>
        </p:nvGrpSpPr>
        <p:grpSpPr>
          <a:xfrm>
            <a:off x="8366100" y="3035963"/>
            <a:ext cx="579300" cy="938063"/>
            <a:chOff x="6252500" y="3120738"/>
            <a:chExt cx="579300" cy="938063"/>
          </a:xfrm>
        </p:grpSpPr>
        <p:sp>
          <p:nvSpPr>
            <p:cNvPr id="554" name="Google Shape;554;p55"/>
            <p:cNvSpPr/>
            <p:nvPr/>
          </p:nvSpPr>
          <p:spPr>
            <a:xfrm>
              <a:off x="6472847" y="36616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55" name="Google Shape;555;p55"/>
            <p:cNvSpPr txBox="1"/>
            <p:nvPr/>
          </p:nvSpPr>
          <p:spPr>
            <a:xfrm>
              <a:off x="6304099" y="3769600"/>
              <a:ext cx="4455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700">
                  <a:latin typeface="Roboto Medium"/>
                  <a:ea typeface="Roboto Medium"/>
                  <a:cs typeface="Roboto Medium"/>
                  <a:sym typeface="Roboto Medium"/>
                </a:rPr>
                <a:t>JUN</a:t>
              </a:r>
              <a:br>
                <a:rPr lang="pt-BR" sz="700">
                  <a:latin typeface="Roboto Medium"/>
                  <a:ea typeface="Roboto Medium"/>
                  <a:cs typeface="Roboto Medium"/>
                  <a:sym typeface="Roboto Medium"/>
                </a:rPr>
              </a:br>
              <a:r>
                <a:rPr lang="pt-BR" sz="700">
                  <a:latin typeface="Roboto Medium"/>
                  <a:ea typeface="Roboto Medium"/>
                  <a:cs typeface="Roboto Medium"/>
                  <a:sym typeface="Roboto Medium"/>
                </a:rPr>
                <a:t>2021</a:t>
              </a:r>
              <a:endParaRPr sz="700">
                <a:latin typeface="Roboto Medium"/>
                <a:ea typeface="Roboto Medium"/>
                <a:cs typeface="Roboto Medium"/>
                <a:sym typeface="Roboto Medium"/>
              </a:endParaRPr>
            </a:p>
          </p:txBody>
        </p:sp>
        <p:sp>
          <p:nvSpPr>
            <p:cNvPr id="556" name="Google Shape;556;p55"/>
            <p:cNvSpPr/>
            <p:nvPr/>
          </p:nvSpPr>
          <p:spPr>
            <a:xfrm>
              <a:off x="6252500" y="3120738"/>
              <a:ext cx="5793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700"/>
                <a:t>ECMA 12</a:t>
              </a:r>
              <a:endParaRPr sz="700"/>
            </a:p>
            <a:p>
              <a:pPr indent="0" lvl="0" marL="0" rtl="0" algn="ctr">
                <a:spcBef>
                  <a:spcPts val="0"/>
                </a:spcBef>
                <a:spcAft>
                  <a:spcPts val="0"/>
                </a:spcAft>
                <a:buNone/>
              </a:pPr>
              <a:r>
                <a:rPr lang="pt-BR" sz="700"/>
                <a:t>ES 2021</a:t>
              </a:r>
              <a:endParaRPr sz="700"/>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More context</a:t>
            </a:r>
            <a:endParaRPr/>
          </a:p>
        </p:txBody>
      </p:sp>
      <p:sp>
        <p:nvSpPr>
          <p:cNvPr id="562" name="Google Shape;562;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JS is a language whose implement the ECMAScript specification</a:t>
            </a:r>
            <a:endParaRPr/>
          </a:p>
          <a:p>
            <a:pPr indent="-342900" lvl="0" marL="457200" rtl="0" algn="l">
              <a:spcBef>
                <a:spcPts val="0"/>
              </a:spcBef>
              <a:spcAft>
                <a:spcPts val="0"/>
              </a:spcAft>
              <a:buSzPts val="1800"/>
              <a:buChar char="-"/>
            </a:pPr>
            <a:r>
              <a:rPr lang="pt-BR"/>
              <a:t>Each browser is responsible to adapt and support the ECMAScript specification (CSS analogy)</a:t>
            </a:r>
            <a:endParaRPr/>
          </a:p>
          <a:p>
            <a:pPr indent="-342900" lvl="0" marL="457200" rtl="0" algn="l">
              <a:spcBef>
                <a:spcPts val="0"/>
              </a:spcBef>
              <a:spcAft>
                <a:spcPts val="0"/>
              </a:spcAft>
              <a:buSzPts val="1800"/>
              <a:buChar char="-"/>
            </a:pPr>
            <a:r>
              <a:rPr lang="pt-BR"/>
              <a:t>You can check more here:</a:t>
            </a:r>
            <a:endParaRPr/>
          </a:p>
          <a:p>
            <a:pPr indent="-304800" lvl="1" marL="914400" rtl="0" algn="l">
              <a:spcBef>
                <a:spcPts val="0"/>
              </a:spcBef>
              <a:spcAft>
                <a:spcPts val="0"/>
              </a:spcAft>
              <a:buSzPts val="1200"/>
              <a:buChar char="-"/>
            </a:pPr>
            <a:r>
              <a:rPr lang="pt-BR" sz="1200" u="sng">
                <a:solidFill>
                  <a:schemeClr val="hlink"/>
                </a:solidFill>
                <a:hlinkClick r:id="rId3"/>
              </a:rPr>
              <a:t>ECMAScript 6 compatibility table</a:t>
            </a:r>
            <a:endParaRPr sz="1200"/>
          </a:p>
          <a:p>
            <a:pPr indent="-304800" lvl="1" marL="914400" rtl="0" algn="l">
              <a:spcBef>
                <a:spcPts val="0"/>
              </a:spcBef>
              <a:spcAft>
                <a:spcPts val="0"/>
              </a:spcAft>
              <a:buSzPts val="1200"/>
              <a:buChar char="-"/>
            </a:pPr>
            <a:r>
              <a:rPr lang="pt-BR" sz="1200" u="sng">
                <a:solidFill>
                  <a:schemeClr val="hlink"/>
                </a:solidFill>
                <a:hlinkClick r:id="rId4"/>
              </a:rPr>
              <a:t>ECMAScript 6: New Features: Overview and Comparison</a:t>
            </a:r>
            <a:endParaRPr sz="1200"/>
          </a:p>
          <a:p>
            <a:pPr indent="-304800" lvl="1" marL="914400" rtl="0" algn="l">
              <a:spcBef>
                <a:spcPts val="0"/>
              </a:spcBef>
              <a:spcAft>
                <a:spcPts val="0"/>
              </a:spcAft>
              <a:buSzPts val="1200"/>
              <a:buChar char="-"/>
            </a:pPr>
            <a:r>
              <a:rPr lang="pt-BR" sz="1200" u="sng">
                <a:solidFill>
                  <a:schemeClr val="hlink"/>
                </a:solidFill>
                <a:latin typeface="Arial"/>
                <a:ea typeface="Arial"/>
                <a:cs typeface="Arial"/>
                <a:sym typeface="Arial"/>
                <a:hlinkClick r:id="rId5"/>
              </a:rPr>
              <a:t>ES6 in Depth articles on Pony Foo</a:t>
            </a:r>
            <a:endParaRPr sz="1200"/>
          </a:p>
          <a:p>
            <a:pPr indent="-304800" lvl="1" marL="914400" rtl="0" algn="l">
              <a:spcBef>
                <a:spcPts val="0"/>
              </a:spcBef>
              <a:spcAft>
                <a:spcPts val="0"/>
              </a:spcAft>
              <a:buSzPts val="1200"/>
              <a:buChar char="-"/>
            </a:pPr>
            <a:r>
              <a:rPr lang="pt-BR" sz="1200" u="sng">
                <a:solidFill>
                  <a:schemeClr val="hlink"/>
                </a:solidFill>
                <a:hlinkClick r:id="rId6"/>
              </a:rPr>
              <a:t>swyx Writing | The Third Age of JavaScript</a:t>
            </a:r>
            <a:endParaRPr sz="1200"/>
          </a:p>
          <a:p>
            <a:pPr indent="-317500" lvl="1" marL="914400" rtl="0" algn="l">
              <a:spcBef>
                <a:spcPts val="0"/>
              </a:spcBef>
              <a:spcAft>
                <a:spcPts val="0"/>
              </a:spcAft>
              <a:buSzPts val="1400"/>
              <a:buChar char="-"/>
            </a:pPr>
            <a:r>
              <a:rPr lang="pt-BR"/>
              <a:t>If you don’t have anything to do in a sunny sunday, you can read the spec yourself</a:t>
            </a:r>
            <a:endParaRPr/>
          </a:p>
          <a:p>
            <a:pPr indent="-304800" lvl="2" marL="1371600" rtl="0" algn="l">
              <a:spcBef>
                <a:spcPts val="0"/>
              </a:spcBef>
              <a:spcAft>
                <a:spcPts val="0"/>
              </a:spcAft>
              <a:buSzPts val="1200"/>
              <a:buChar char="-"/>
            </a:pPr>
            <a:r>
              <a:rPr lang="pt-BR" sz="1200" u="sng">
                <a:solidFill>
                  <a:schemeClr val="hlink"/>
                </a:solidFill>
                <a:latin typeface="Arial"/>
                <a:ea typeface="Arial"/>
                <a:cs typeface="Arial"/>
                <a:sym typeface="Arial"/>
                <a:hlinkClick r:id="rId7"/>
              </a:rPr>
              <a:t>tc39/ecma262: Status, process, and documents for ECMA-262</a:t>
            </a:r>
            <a:endParaRPr sz="1200"/>
          </a:p>
        </p:txBody>
      </p:sp>
      <p:pic>
        <p:nvPicPr>
          <p:cNvPr id="563" name="Google Shape;563;p56"/>
          <p:cNvPicPr preferRelativeResize="0"/>
          <p:nvPr/>
        </p:nvPicPr>
        <p:blipFill>
          <a:blip r:embed="rId8">
            <a:alphaModFix/>
          </a:blip>
          <a:stretch>
            <a:fillRect/>
          </a:stretch>
        </p:blipFill>
        <p:spPr>
          <a:xfrm>
            <a:off x="8257800" y="115150"/>
            <a:ext cx="752200" cy="752200"/>
          </a:xfrm>
          <a:prstGeom prst="rect">
            <a:avLst/>
          </a:prstGeom>
          <a:noFill/>
          <a:ln>
            <a:noFill/>
          </a:ln>
        </p:spPr>
      </p:pic>
      <p:sp>
        <p:nvSpPr>
          <p:cNvPr id="564" name="Google Shape;56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The Basics</a:t>
            </a:r>
            <a:endParaRPr/>
          </a:p>
        </p:txBody>
      </p:sp>
      <p:sp>
        <p:nvSpPr>
          <p:cNvPr id="570" name="Google Shape;570;p57"/>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JS and the browser interaction</a:t>
            </a:r>
            <a:endParaRPr sz="1200"/>
          </a:p>
        </p:txBody>
      </p:sp>
      <p:pic>
        <p:nvPicPr>
          <p:cNvPr id="571" name="Google Shape;571;p57"/>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572" name="Google Shape;57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573" name="Google Shape;573;p57"/>
          <p:cNvSpPr/>
          <p:nvPr/>
        </p:nvSpPr>
        <p:spPr>
          <a:xfrm>
            <a:off x="361625" y="2095500"/>
            <a:ext cx="2605200" cy="264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Roboto"/>
                <a:ea typeface="Roboto"/>
                <a:cs typeface="Roboto"/>
                <a:sym typeface="Roboto"/>
              </a:rPr>
              <a:t>&lt;script src="script.js"&gt;</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pt-BR" sz="1200">
                <a:latin typeface="Roboto"/>
                <a:ea typeface="Roboto"/>
                <a:cs typeface="Roboto"/>
                <a:sym typeface="Roboto"/>
              </a:rPr>
              <a:t>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
        <p:nvSpPr>
          <p:cNvPr id="574" name="Google Shape;574;p57"/>
          <p:cNvSpPr/>
          <p:nvPr/>
        </p:nvSpPr>
        <p:spPr>
          <a:xfrm>
            <a:off x="1675050" y="3031300"/>
            <a:ext cx="168000" cy="1710000"/>
          </a:xfrm>
          <a:prstGeom prst="rect">
            <a:avLst/>
          </a:prstGeom>
          <a:solidFill>
            <a:srgbClr val="6D9EE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75" name="Google Shape;575;p57"/>
          <p:cNvSpPr/>
          <p:nvPr/>
        </p:nvSpPr>
        <p:spPr>
          <a:xfrm>
            <a:off x="1843038" y="3928675"/>
            <a:ext cx="141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76" name="Google Shape;576;p57"/>
          <p:cNvSpPr/>
          <p:nvPr/>
        </p:nvSpPr>
        <p:spPr>
          <a:xfrm>
            <a:off x="1843038" y="3535075"/>
            <a:ext cx="141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77" name="Google Shape;577;p57"/>
          <p:cNvSpPr txBox="1"/>
          <p:nvPr/>
        </p:nvSpPr>
        <p:spPr>
          <a:xfrm>
            <a:off x="1016800" y="4177425"/>
            <a:ext cx="6447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latin typeface="Roboto"/>
                <a:ea typeface="Roboto"/>
                <a:cs typeface="Roboto"/>
                <a:sym typeface="Roboto"/>
              </a:rPr>
              <a:t>html</a:t>
            </a:r>
            <a:endParaRPr sz="1000">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parsing</a:t>
            </a:r>
            <a:endParaRPr sz="1000">
              <a:latin typeface="Roboto"/>
              <a:ea typeface="Roboto"/>
              <a:cs typeface="Roboto"/>
              <a:sym typeface="Roboto"/>
            </a:endParaRPr>
          </a:p>
        </p:txBody>
      </p:sp>
      <p:sp>
        <p:nvSpPr>
          <p:cNvPr id="578" name="Google Shape;578;p57"/>
          <p:cNvSpPr txBox="1"/>
          <p:nvPr/>
        </p:nvSpPr>
        <p:spPr>
          <a:xfrm>
            <a:off x="2055738" y="3114200"/>
            <a:ext cx="6447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latin typeface="Roboto"/>
                <a:ea typeface="Roboto"/>
                <a:cs typeface="Roboto"/>
                <a:sym typeface="Roboto"/>
              </a:rPr>
              <a:t>script fetch</a:t>
            </a:r>
            <a:endParaRPr sz="1000">
              <a:latin typeface="Roboto"/>
              <a:ea typeface="Roboto"/>
              <a:cs typeface="Roboto"/>
              <a:sym typeface="Roboto"/>
            </a:endParaRPr>
          </a:p>
        </p:txBody>
      </p:sp>
      <p:sp>
        <p:nvSpPr>
          <p:cNvPr id="579" name="Google Shape;579;p57"/>
          <p:cNvSpPr txBox="1"/>
          <p:nvPr/>
        </p:nvSpPr>
        <p:spPr>
          <a:xfrm>
            <a:off x="2055738" y="3783625"/>
            <a:ext cx="9018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latin typeface="Roboto"/>
                <a:ea typeface="Roboto"/>
                <a:cs typeface="Roboto"/>
                <a:sym typeface="Roboto"/>
              </a:rPr>
              <a:t>script</a:t>
            </a:r>
            <a:endParaRPr sz="1000">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execution</a:t>
            </a:r>
            <a:endParaRPr sz="1000">
              <a:latin typeface="Roboto"/>
              <a:ea typeface="Roboto"/>
              <a:cs typeface="Roboto"/>
              <a:sym typeface="Roboto"/>
            </a:endParaRPr>
          </a:p>
        </p:txBody>
      </p:sp>
      <p:sp>
        <p:nvSpPr>
          <p:cNvPr id="580" name="Google Shape;580;p57"/>
          <p:cNvSpPr/>
          <p:nvPr/>
        </p:nvSpPr>
        <p:spPr>
          <a:xfrm>
            <a:off x="6227100" y="2095500"/>
            <a:ext cx="2605200" cy="264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a:ea typeface="Roboto"/>
                <a:cs typeface="Roboto"/>
                <a:sym typeface="Roboto"/>
              </a:rPr>
              <a:t>&lt;script async src="script.js"&gt;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
        <p:nvSpPr>
          <p:cNvPr id="581" name="Google Shape;581;p57"/>
          <p:cNvSpPr/>
          <p:nvPr/>
        </p:nvSpPr>
        <p:spPr>
          <a:xfrm>
            <a:off x="7274600" y="2604275"/>
            <a:ext cx="168000" cy="2088300"/>
          </a:xfrm>
          <a:prstGeom prst="rect">
            <a:avLst/>
          </a:prstGeom>
          <a:solidFill>
            <a:srgbClr val="6D9EE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82" name="Google Shape;582;p57"/>
          <p:cNvSpPr/>
          <p:nvPr/>
        </p:nvSpPr>
        <p:spPr>
          <a:xfrm>
            <a:off x="7442600" y="3654400"/>
            <a:ext cx="141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83" name="Google Shape;583;p57"/>
          <p:cNvSpPr/>
          <p:nvPr/>
        </p:nvSpPr>
        <p:spPr>
          <a:xfrm>
            <a:off x="7442600" y="3260800"/>
            <a:ext cx="141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84" name="Google Shape;584;p57"/>
          <p:cNvSpPr txBox="1"/>
          <p:nvPr/>
        </p:nvSpPr>
        <p:spPr>
          <a:xfrm>
            <a:off x="6569550" y="2624425"/>
            <a:ext cx="6447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latin typeface="Roboto"/>
                <a:ea typeface="Roboto"/>
                <a:cs typeface="Roboto"/>
                <a:sym typeface="Roboto"/>
              </a:rPr>
              <a:t>html</a:t>
            </a:r>
            <a:endParaRPr sz="1000">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parsing</a:t>
            </a:r>
            <a:endParaRPr sz="1000">
              <a:latin typeface="Roboto"/>
              <a:ea typeface="Roboto"/>
              <a:cs typeface="Roboto"/>
              <a:sym typeface="Roboto"/>
            </a:endParaRPr>
          </a:p>
        </p:txBody>
      </p:sp>
      <p:sp>
        <p:nvSpPr>
          <p:cNvPr id="585" name="Google Shape;585;p57"/>
          <p:cNvSpPr txBox="1"/>
          <p:nvPr/>
        </p:nvSpPr>
        <p:spPr>
          <a:xfrm>
            <a:off x="7655300" y="3065575"/>
            <a:ext cx="6447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latin typeface="Roboto"/>
                <a:ea typeface="Roboto"/>
                <a:cs typeface="Roboto"/>
                <a:sym typeface="Roboto"/>
              </a:rPr>
              <a:t>script fetch</a:t>
            </a:r>
            <a:endParaRPr sz="1000">
              <a:latin typeface="Roboto"/>
              <a:ea typeface="Roboto"/>
              <a:cs typeface="Roboto"/>
              <a:sym typeface="Roboto"/>
            </a:endParaRPr>
          </a:p>
        </p:txBody>
      </p:sp>
      <p:sp>
        <p:nvSpPr>
          <p:cNvPr id="586" name="Google Shape;586;p57"/>
          <p:cNvSpPr txBox="1"/>
          <p:nvPr/>
        </p:nvSpPr>
        <p:spPr>
          <a:xfrm>
            <a:off x="7655300" y="3735000"/>
            <a:ext cx="9018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latin typeface="Roboto"/>
                <a:ea typeface="Roboto"/>
                <a:cs typeface="Roboto"/>
                <a:sym typeface="Roboto"/>
              </a:rPr>
              <a:t>script</a:t>
            </a:r>
            <a:endParaRPr sz="1000">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execution</a:t>
            </a:r>
            <a:endParaRPr sz="1000">
              <a:latin typeface="Roboto"/>
              <a:ea typeface="Roboto"/>
              <a:cs typeface="Roboto"/>
              <a:sym typeface="Roboto"/>
            </a:endParaRPr>
          </a:p>
        </p:txBody>
      </p:sp>
      <p:sp>
        <p:nvSpPr>
          <p:cNvPr id="587" name="Google Shape;587;p57"/>
          <p:cNvSpPr/>
          <p:nvPr/>
        </p:nvSpPr>
        <p:spPr>
          <a:xfrm>
            <a:off x="3383550" y="2095500"/>
            <a:ext cx="2605200" cy="264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latin typeface="Roboto"/>
                <a:ea typeface="Roboto"/>
                <a:cs typeface="Roboto"/>
                <a:sym typeface="Roboto"/>
              </a:rPr>
              <a:t>&lt;script defer src="script.js"&gt;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
        <p:nvSpPr>
          <p:cNvPr id="588" name="Google Shape;588;p57"/>
          <p:cNvSpPr/>
          <p:nvPr/>
        </p:nvSpPr>
        <p:spPr>
          <a:xfrm>
            <a:off x="4295800" y="2974625"/>
            <a:ext cx="168000" cy="1347600"/>
          </a:xfrm>
          <a:prstGeom prst="rect">
            <a:avLst/>
          </a:prstGeom>
          <a:solidFill>
            <a:srgbClr val="6D9EE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89" name="Google Shape;589;p57"/>
          <p:cNvSpPr/>
          <p:nvPr/>
        </p:nvSpPr>
        <p:spPr>
          <a:xfrm>
            <a:off x="4463800" y="4322275"/>
            <a:ext cx="141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90" name="Google Shape;590;p57"/>
          <p:cNvSpPr/>
          <p:nvPr/>
        </p:nvSpPr>
        <p:spPr>
          <a:xfrm>
            <a:off x="4463800" y="3357800"/>
            <a:ext cx="141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91" name="Google Shape;591;p57"/>
          <p:cNvSpPr txBox="1"/>
          <p:nvPr/>
        </p:nvSpPr>
        <p:spPr>
          <a:xfrm>
            <a:off x="3429500" y="2699825"/>
            <a:ext cx="6447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latin typeface="Roboto"/>
                <a:ea typeface="Roboto"/>
                <a:cs typeface="Roboto"/>
                <a:sym typeface="Roboto"/>
              </a:rPr>
              <a:t>html</a:t>
            </a:r>
            <a:endParaRPr sz="1000">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parsing</a:t>
            </a:r>
            <a:endParaRPr sz="1000">
              <a:latin typeface="Roboto"/>
              <a:ea typeface="Roboto"/>
              <a:cs typeface="Roboto"/>
              <a:sym typeface="Roboto"/>
            </a:endParaRPr>
          </a:p>
        </p:txBody>
      </p:sp>
      <p:sp>
        <p:nvSpPr>
          <p:cNvPr id="592" name="Google Shape;592;p57"/>
          <p:cNvSpPr txBox="1"/>
          <p:nvPr/>
        </p:nvSpPr>
        <p:spPr>
          <a:xfrm>
            <a:off x="4653238" y="2946250"/>
            <a:ext cx="6447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latin typeface="Roboto"/>
                <a:ea typeface="Roboto"/>
                <a:cs typeface="Roboto"/>
                <a:sym typeface="Roboto"/>
              </a:rPr>
              <a:t>script fetch</a:t>
            </a:r>
            <a:endParaRPr sz="1000">
              <a:latin typeface="Roboto"/>
              <a:ea typeface="Roboto"/>
              <a:cs typeface="Roboto"/>
              <a:sym typeface="Roboto"/>
            </a:endParaRPr>
          </a:p>
        </p:txBody>
      </p:sp>
      <p:sp>
        <p:nvSpPr>
          <p:cNvPr id="593" name="Google Shape;593;p57"/>
          <p:cNvSpPr txBox="1"/>
          <p:nvPr/>
        </p:nvSpPr>
        <p:spPr>
          <a:xfrm>
            <a:off x="4744600" y="3998425"/>
            <a:ext cx="9018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latin typeface="Roboto"/>
                <a:ea typeface="Roboto"/>
                <a:cs typeface="Roboto"/>
                <a:sym typeface="Roboto"/>
              </a:rPr>
              <a:t>script</a:t>
            </a:r>
            <a:endParaRPr sz="1000">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execution</a:t>
            </a:r>
            <a:endParaRPr sz="1000">
              <a:latin typeface="Roboto"/>
              <a:ea typeface="Roboto"/>
              <a:cs typeface="Roboto"/>
              <a:sym typeface="Roboto"/>
            </a:endParaRPr>
          </a:p>
        </p:txBody>
      </p:sp>
      <p:sp>
        <p:nvSpPr>
          <p:cNvPr id="594" name="Google Shape;594;p57"/>
          <p:cNvSpPr/>
          <p:nvPr/>
        </p:nvSpPr>
        <p:spPr>
          <a:xfrm>
            <a:off x="1675050" y="3535075"/>
            <a:ext cx="168000" cy="7872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7"/>
          <p:cNvSpPr txBox="1"/>
          <p:nvPr/>
        </p:nvSpPr>
        <p:spPr>
          <a:xfrm>
            <a:off x="727950" y="3114200"/>
            <a:ext cx="6447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latin typeface="Roboto"/>
                <a:ea typeface="Roboto"/>
                <a:cs typeface="Roboto"/>
                <a:sym typeface="Roboto"/>
              </a:rPr>
              <a:t>html</a:t>
            </a:r>
            <a:endParaRPr sz="1000">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parsing</a:t>
            </a:r>
            <a:endParaRPr sz="1000">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pause</a:t>
            </a:r>
            <a:endParaRPr sz="1000">
              <a:latin typeface="Roboto"/>
              <a:ea typeface="Roboto"/>
              <a:cs typeface="Roboto"/>
              <a:sym typeface="Roboto"/>
            </a:endParaRPr>
          </a:p>
        </p:txBody>
      </p:sp>
      <p:cxnSp>
        <p:nvCxnSpPr>
          <p:cNvPr id="596" name="Google Shape;596;p57"/>
          <p:cNvCxnSpPr>
            <a:stCxn id="595" idx="3"/>
            <a:endCxn id="594" idx="1"/>
          </p:cNvCxnSpPr>
          <p:nvPr/>
        </p:nvCxnSpPr>
        <p:spPr>
          <a:xfrm>
            <a:off x="1372650" y="3377300"/>
            <a:ext cx="302400" cy="551400"/>
          </a:xfrm>
          <a:prstGeom prst="straightConnector1">
            <a:avLst/>
          </a:prstGeom>
          <a:noFill/>
          <a:ln cap="flat" cmpd="sng" w="9525">
            <a:solidFill>
              <a:schemeClr val="dk2"/>
            </a:solidFill>
            <a:prstDash val="solid"/>
            <a:round/>
            <a:headEnd len="med" w="med" type="none"/>
            <a:tailEnd len="med" w="med" type="none"/>
          </a:ln>
        </p:spPr>
      </p:cxnSp>
      <p:cxnSp>
        <p:nvCxnSpPr>
          <p:cNvPr id="597" name="Google Shape;597;p57"/>
          <p:cNvCxnSpPr>
            <a:stCxn id="579" idx="1"/>
          </p:cNvCxnSpPr>
          <p:nvPr/>
        </p:nvCxnSpPr>
        <p:spPr>
          <a:xfrm>
            <a:off x="2055738" y="4046725"/>
            <a:ext cx="0" cy="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57"/>
          <p:cNvCxnSpPr>
            <a:stCxn id="575" idx="3"/>
            <a:endCxn id="579" idx="1"/>
          </p:cNvCxnSpPr>
          <p:nvPr/>
        </p:nvCxnSpPr>
        <p:spPr>
          <a:xfrm flipH="1" rot="10800000">
            <a:off x="1984038" y="4046875"/>
            <a:ext cx="71700" cy="78600"/>
          </a:xfrm>
          <a:prstGeom prst="straightConnector1">
            <a:avLst/>
          </a:prstGeom>
          <a:noFill/>
          <a:ln cap="flat" cmpd="sng" w="9525">
            <a:solidFill>
              <a:schemeClr val="dk2"/>
            </a:solidFill>
            <a:prstDash val="solid"/>
            <a:round/>
            <a:headEnd len="med" w="med" type="none"/>
            <a:tailEnd len="med" w="med" type="none"/>
          </a:ln>
        </p:spPr>
      </p:cxnSp>
      <p:cxnSp>
        <p:nvCxnSpPr>
          <p:cNvPr id="599" name="Google Shape;599;p57"/>
          <p:cNvCxnSpPr>
            <a:endCxn id="578" idx="1"/>
          </p:cNvCxnSpPr>
          <p:nvPr/>
        </p:nvCxnSpPr>
        <p:spPr>
          <a:xfrm flipH="1" rot="10800000">
            <a:off x="1984038" y="3377300"/>
            <a:ext cx="71700" cy="35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ES6</a:t>
            </a:r>
            <a:endParaRPr/>
          </a:p>
        </p:txBody>
      </p:sp>
      <p:sp>
        <p:nvSpPr>
          <p:cNvPr id="605" name="Google Shape;605;p58"/>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Scope</a:t>
            </a:r>
            <a:endParaRPr sz="1200"/>
          </a:p>
        </p:txBody>
      </p:sp>
      <p:pic>
        <p:nvPicPr>
          <p:cNvPr id="606" name="Google Shape;606;p58"/>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607" name="Google Shape;607;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608" name="Google Shape;608;p58"/>
          <p:cNvPicPr preferRelativeResize="0"/>
          <p:nvPr/>
        </p:nvPicPr>
        <p:blipFill>
          <a:blip r:embed="rId4">
            <a:alphaModFix/>
          </a:blip>
          <a:stretch>
            <a:fillRect/>
          </a:stretch>
        </p:blipFill>
        <p:spPr>
          <a:xfrm>
            <a:off x="826333" y="1622925"/>
            <a:ext cx="2952384" cy="3160024"/>
          </a:xfrm>
          <a:prstGeom prst="rect">
            <a:avLst/>
          </a:prstGeom>
          <a:noFill/>
          <a:ln>
            <a:noFill/>
          </a:ln>
        </p:spPr>
      </p:pic>
      <p:sp>
        <p:nvSpPr>
          <p:cNvPr id="609" name="Google Shape;609;p58"/>
          <p:cNvSpPr txBox="1"/>
          <p:nvPr/>
        </p:nvSpPr>
        <p:spPr>
          <a:xfrm>
            <a:off x="4129575" y="1201950"/>
            <a:ext cx="4702800" cy="3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10" name="Google Shape;610;p58"/>
          <p:cNvSpPr txBox="1"/>
          <p:nvPr/>
        </p:nvSpPr>
        <p:spPr>
          <a:xfrm>
            <a:off x="4570275" y="1409825"/>
            <a:ext cx="4439700" cy="3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chemeClr val="dk2"/>
                </a:solidFill>
                <a:latin typeface="Roboto"/>
                <a:ea typeface="Roboto"/>
                <a:cs typeface="Roboto"/>
                <a:sym typeface="Roboto"/>
              </a:rPr>
              <a:t>Scope determines the accessibility (visibility) of variables.</a:t>
            </a:r>
            <a:endParaRPr b="1"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BR" sz="1200">
                <a:solidFill>
                  <a:schemeClr val="dk2"/>
                </a:solidFill>
                <a:latin typeface="Roboto"/>
                <a:ea typeface="Roboto"/>
                <a:cs typeface="Roboto"/>
                <a:sym typeface="Roboto"/>
              </a:rPr>
              <a:t>In JavaScript there are two types of scope:</a:t>
            </a:r>
            <a:endParaRPr sz="12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pt-BR" sz="1200">
                <a:solidFill>
                  <a:schemeClr val="dk2"/>
                </a:solidFill>
                <a:latin typeface="Roboto"/>
                <a:ea typeface="Roboto"/>
                <a:cs typeface="Roboto"/>
                <a:sym typeface="Roboto"/>
              </a:rPr>
              <a:t>Local scope</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pt-BR" sz="1200">
                <a:solidFill>
                  <a:schemeClr val="dk2"/>
                </a:solidFill>
                <a:latin typeface="Roboto"/>
                <a:ea typeface="Roboto"/>
                <a:cs typeface="Roboto"/>
                <a:sym typeface="Roboto"/>
              </a:rPr>
              <a:t>Global scope</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BR" sz="1200">
                <a:solidFill>
                  <a:schemeClr val="dk2"/>
                </a:solidFill>
                <a:latin typeface="Roboto"/>
                <a:ea typeface="Roboto"/>
                <a:cs typeface="Roboto"/>
                <a:sym typeface="Roboto"/>
              </a:rPr>
              <a:t>JavaScript has function scope: Each function creates a new scope.</a:t>
            </a:r>
            <a:endParaRPr sz="12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BR" sz="1200">
                <a:solidFill>
                  <a:schemeClr val="dk2"/>
                </a:solidFill>
                <a:latin typeface="Roboto"/>
                <a:ea typeface="Roboto"/>
                <a:cs typeface="Roboto"/>
                <a:sym typeface="Roboto"/>
              </a:rPr>
              <a:t>Scope determines the accessibility (visibility) of these variables.</a:t>
            </a:r>
            <a:endParaRPr sz="12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BR" sz="1200">
                <a:solidFill>
                  <a:schemeClr val="dk2"/>
                </a:solidFill>
                <a:latin typeface="Roboto"/>
                <a:ea typeface="Roboto"/>
                <a:cs typeface="Roboto"/>
                <a:sym typeface="Roboto"/>
              </a:rPr>
              <a:t>Variables defined inside a function are not accessible (visible) from outside the function.</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p:txBody>
      </p:sp>
      <p:sp>
        <p:nvSpPr>
          <p:cNvPr id="611" name="Google Shape;611;p58"/>
          <p:cNvSpPr txBox="1"/>
          <p:nvPr/>
        </p:nvSpPr>
        <p:spPr>
          <a:xfrm>
            <a:off x="6144000" y="4903375"/>
            <a:ext cx="3000000" cy="24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800" u="sng">
                <a:solidFill>
                  <a:schemeClr val="hlink"/>
                </a:solidFill>
                <a:hlinkClick r:id="rId5"/>
              </a:rPr>
              <a:t>https://www.w3schools.com/js/js_scope.asp</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9"/>
          <p:cNvSpPr txBox="1"/>
          <p:nvPr/>
        </p:nvSpPr>
        <p:spPr>
          <a:xfrm>
            <a:off x="3803400" y="1524250"/>
            <a:ext cx="4979400" cy="31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chemeClr val="dk2"/>
                </a:solidFill>
                <a:latin typeface="Roboto"/>
                <a:ea typeface="Roboto"/>
                <a:cs typeface="Roboto"/>
                <a:sym typeface="Roboto"/>
              </a:rPr>
              <a:t>var</a:t>
            </a:r>
            <a:r>
              <a:rPr lang="pt-BR" sz="1200">
                <a:solidFill>
                  <a:schemeClr val="dk2"/>
                </a:solidFill>
                <a:latin typeface="Roboto"/>
                <a:ea typeface="Roboto"/>
                <a:cs typeface="Roboto"/>
                <a:sym typeface="Roboto"/>
              </a:rPr>
              <a:t> declarations are globally scoped or function scoped while </a:t>
            </a:r>
            <a:r>
              <a:rPr b="1" lang="pt-BR" sz="1200">
                <a:solidFill>
                  <a:schemeClr val="dk2"/>
                </a:solidFill>
                <a:latin typeface="Roboto"/>
                <a:ea typeface="Roboto"/>
                <a:cs typeface="Roboto"/>
                <a:sym typeface="Roboto"/>
              </a:rPr>
              <a:t>let</a:t>
            </a:r>
            <a:r>
              <a:rPr lang="pt-BR" sz="1200">
                <a:solidFill>
                  <a:schemeClr val="dk2"/>
                </a:solidFill>
                <a:latin typeface="Roboto"/>
                <a:ea typeface="Roboto"/>
                <a:cs typeface="Roboto"/>
                <a:sym typeface="Roboto"/>
              </a:rPr>
              <a:t> and </a:t>
            </a:r>
            <a:r>
              <a:rPr b="1" lang="pt-BR" sz="1200">
                <a:solidFill>
                  <a:schemeClr val="dk2"/>
                </a:solidFill>
                <a:latin typeface="Roboto"/>
                <a:ea typeface="Roboto"/>
                <a:cs typeface="Roboto"/>
                <a:sym typeface="Roboto"/>
              </a:rPr>
              <a:t>const</a:t>
            </a:r>
            <a:r>
              <a:rPr lang="pt-BR" sz="1200">
                <a:solidFill>
                  <a:schemeClr val="dk2"/>
                </a:solidFill>
                <a:latin typeface="Roboto"/>
                <a:ea typeface="Roboto"/>
                <a:cs typeface="Roboto"/>
                <a:sym typeface="Roboto"/>
              </a:rPr>
              <a:t> are block scoped.[1]</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pt-BR" sz="1200">
                <a:solidFill>
                  <a:schemeClr val="dk2"/>
                </a:solidFill>
                <a:latin typeface="Roboto"/>
                <a:ea typeface="Roboto"/>
                <a:cs typeface="Roboto"/>
                <a:sym typeface="Roboto"/>
              </a:rPr>
              <a:t>var variables can be updated and re-declared within its scope;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pt-BR" sz="1200">
                <a:solidFill>
                  <a:schemeClr val="dk2"/>
                </a:solidFill>
                <a:latin typeface="Roboto"/>
                <a:ea typeface="Roboto"/>
                <a:cs typeface="Roboto"/>
                <a:sym typeface="Roboto"/>
              </a:rPr>
              <a:t>let variables can be updated but not re-declared;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pt-BR" sz="1200">
                <a:solidFill>
                  <a:schemeClr val="dk2"/>
                </a:solidFill>
                <a:latin typeface="Roboto"/>
                <a:ea typeface="Roboto"/>
                <a:cs typeface="Roboto"/>
                <a:sym typeface="Roboto"/>
              </a:rPr>
              <a:t>const variables can neither be updated nor re-declared.[1]</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pt-BR" sz="1200">
                <a:solidFill>
                  <a:schemeClr val="dk2"/>
                </a:solidFill>
                <a:latin typeface="Roboto"/>
                <a:ea typeface="Roboto"/>
                <a:cs typeface="Roboto"/>
                <a:sym typeface="Roboto"/>
              </a:rPr>
              <a:t>They are all hoisted to the top of their scope. But while var variables are initialized with undefined, let and const variables are not initialized.</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pt-BR" sz="1200">
                <a:solidFill>
                  <a:schemeClr val="dk2"/>
                </a:solidFill>
                <a:latin typeface="Roboto"/>
                <a:ea typeface="Roboto"/>
                <a:cs typeface="Roboto"/>
                <a:sym typeface="Roboto"/>
              </a:rPr>
              <a:t>While var and let can be declared without being initialized, const must be initialized during declaration.</a:t>
            </a:r>
            <a:endParaRPr sz="1200">
              <a:solidFill>
                <a:schemeClr val="dk2"/>
              </a:solidFill>
              <a:latin typeface="Roboto"/>
              <a:ea typeface="Roboto"/>
              <a:cs typeface="Roboto"/>
              <a:sym typeface="Roboto"/>
            </a:endParaRPr>
          </a:p>
          <a:p>
            <a:pPr indent="0" lvl="0" marL="457200" rtl="0" algn="l">
              <a:spcBef>
                <a:spcPts val="0"/>
              </a:spcBef>
              <a:spcAft>
                <a:spcPts val="0"/>
              </a:spcAft>
              <a:buNone/>
            </a:pPr>
            <a:r>
              <a:t/>
            </a:r>
            <a:endParaRPr sz="1200">
              <a:solidFill>
                <a:schemeClr val="dk2"/>
              </a:solidFill>
              <a:latin typeface="Roboto"/>
              <a:ea typeface="Roboto"/>
              <a:cs typeface="Roboto"/>
              <a:sym typeface="Roboto"/>
            </a:endParaRPr>
          </a:p>
        </p:txBody>
      </p:sp>
      <p:sp>
        <p:nvSpPr>
          <p:cNvPr id="617" name="Google Shape;61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ES6</a:t>
            </a:r>
            <a:endParaRPr/>
          </a:p>
        </p:txBody>
      </p:sp>
      <p:sp>
        <p:nvSpPr>
          <p:cNvPr id="618" name="Google Shape;618;p59"/>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Variables var, let and const</a:t>
            </a:r>
            <a:endParaRPr sz="1200"/>
          </a:p>
        </p:txBody>
      </p:sp>
      <p:pic>
        <p:nvPicPr>
          <p:cNvPr id="619" name="Google Shape;619;p59"/>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620" name="Google Shape;620;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621" name="Google Shape;621;p59"/>
          <p:cNvPicPr preferRelativeResize="0"/>
          <p:nvPr/>
        </p:nvPicPr>
        <p:blipFill>
          <a:blip r:embed="rId4">
            <a:alphaModFix/>
          </a:blip>
          <a:stretch>
            <a:fillRect/>
          </a:stretch>
        </p:blipFill>
        <p:spPr>
          <a:xfrm>
            <a:off x="745758" y="1678675"/>
            <a:ext cx="2185124" cy="3160025"/>
          </a:xfrm>
          <a:prstGeom prst="rect">
            <a:avLst/>
          </a:prstGeom>
          <a:noFill/>
          <a:ln>
            <a:noFill/>
          </a:ln>
        </p:spPr>
      </p:pic>
      <p:sp>
        <p:nvSpPr>
          <p:cNvPr id="622" name="Google Shape;622;p59"/>
          <p:cNvSpPr txBox="1"/>
          <p:nvPr/>
        </p:nvSpPr>
        <p:spPr>
          <a:xfrm>
            <a:off x="0" y="4901775"/>
            <a:ext cx="9144000" cy="24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600"/>
              <a:t>[1] </a:t>
            </a:r>
            <a:r>
              <a:rPr lang="pt-BR" sz="600" u="sng">
                <a:solidFill>
                  <a:schemeClr val="hlink"/>
                </a:solidFill>
                <a:hlinkClick r:id="rId5"/>
              </a:rPr>
              <a:t>https://www.freecodecamp.org/news/var-let-and-const-whats-the-difference/#:~:text=var%20declarations%20are%20globally%20scoped%20or%20function%20scoped%20while%20let,the%20top%20of%20their%20scope.</a:t>
            </a:r>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ES6</a:t>
            </a:r>
            <a:endParaRPr/>
          </a:p>
        </p:txBody>
      </p:sp>
      <p:sp>
        <p:nvSpPr>
          <p:cNvPr id="628" name="Google Shape;628;p60"/>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Operators</a:t>
            </a:r>
            <a:endParaRPr sz="1200"/>
          </a:p>
        </p:txBody>
      </p:sp>
      <p:pic>
        <p:nvPicPr>
          <p:cNvPr id="629" name="Google Shape;629;p60"/>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630" name="Google Shape;630;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631" name="Google Shape;631;p60"/>
          <p:cNvSpPr txBox="1"/>
          <p:nvPr/>
        </p:nvSpPr>
        <p:spPr>
          <a:xfrm>
            <a:off x="4673475" y="1678675"/>
            <a:ext cx="4129500" cy="25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2"/>
                </a:solidFill>
              </a:rPr>
              <a:t>You can explore more about the trick JS operators logic.</a:t>
            </a:r>
            <a:endParaRPr sz="1200">
              <a:solidFill>
                <a:schemeClr val="dk2"/>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pt-BR" sz="1200" u="sng">
                <a:solidFill>
                  <a:schemeClr val="hlink"/>
                </a:solidFill>
                <a:hlinkClick r:id="rId4"/>
              </a:rPr>
              <a:t>denysdovhan/wtfjs: A list of funny and tricky JavaScript examples</a:t>
            </a:r>
            <a:endParaRPr sz="1200">
              <a:latin typeface="Roboto"/>
              <a:ea typeface="Roboto"/>
              <a:cs typeface="Roboto"/>
              <a:sym typeface="Roboto"/>
            </a:endParaRPr>
          </a:p>
        </p:txBody>
      </p:sp>
      <p:pic>
        <p:nvPicPr>
          <p:cNvPr id="632" name="Google Shape;632;p60"/>
          <p:cNvPicPr preferRelativeResize="0"/>
          <p:nvPr/>
        </p:nvPicPr>
        <p:blipFill>
          <a:blip r:embed="rId5">
            <a:alphaModFix/>
          </a:blip>
          <a:stretch>
            <a:fillRect/>
          </a:stretch>
        </p:blipFill>
        <p:spPr>
          <a:xfrm>
            <a:off x="410008" y="1636325"/>
            <a:ext cx="3782017" cy="298751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ES6</a:t>
            </a:r>
            <a:endParaRPr/>
          </a:p>
        </p:txBody>
      </p:sp>
      <p:sp>
        <p:nvSpPr>
          <p:cNvPr id="638" name="Google Shape;638;p61"/>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Template Literals</a:t>
            </a:r>
            <a:endParaRPr sz="1200"/>
          </a:p>
        </p:txBody>
      </p:sp>
      <p:pic>
        <p:nvPicPr>
          <p:cNvPr id="639" name="Google Shape;639;p61"/>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640" name="Google Shape;64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641" name="Google Shape;641;p61"/>
          <p:cNvPicPr preferRelativeResize="0"/>
          <p:nvPr/>
        </p:nvPicPr>
        <p:blipFill>
          <a:blip r:embed="rId4">
            <a:alphaModFix/>
          </a:blip>
          <a:stretch>
            <a:fillRect/>
          </a:stretch>
        </p:blipFill>
        <p:spPr>
          <a:xfrm>
            <a:off x="5217050" y="776850"/>
            <a:ext cx="2778769" cy="4366652"/>
          </a:xfrm>
          <a:prstGeom prst="rect">
            <a:avLst/>
          </a:prstGeom>
          <a:noFill/>
          <a:ln>
            <a:noFill/>
          </a:ln>
        </p:spPr>
      </p:pic>
      <p:sp>
        <p:nvSpPr>
          <p:cNvPr id="642" name="Google Shape;642;p61"/>
          <p:cNvSpPr txBox="1"/>
          <p:nvPr/>
        </p:nvSpPr>
        <p:spPr>
          <a:xfrm>
            <a:off x="311700" y="1765975"/>
            <a:ext cx="4442400" cy="3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2"/>
                </a:solidFill>
                <a:latin typeface="Roboto"/>
                <a:ea typeface="Roboto"/>
                <a:cs typeface="Roboto"/>
                <a:sym typeface="Roboto"/>
              </a:rPr>
              <a:t>A template literal is a new kind of string literal that can span multiple lines and interpolate expressions (include their results).</a:t>
            </a:r>
            <a:endParaRPr sz="1200">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Module Grade</a:t>
            </a:r>
            <a:endParaRPr/>
          </a:p>
        </p:txBody>
      </p:sp>
      <p:sp>
        <p:nvSpPr>
          <p:cNvPr id="86" name="Google Shape;86;p17"/>
          <p:cNvSpPr txBox="1"/>
          <p:nvPr>
            <p:ph idx="1" type="body"/>
          </p:nvPr>
        </p:nvSpPr>
        <p:spPr>
          <a:xfrm>
            <a:off x="311700" y="1152475"/>
            <a:ext cx="8520600" cy="38835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pt-BR"/>
              <a:t>((A) + (B))*0.7 + Test*(0.3) = FrontEnd Final Grade</a:t>
            </a:r>
            <a:endParaRPr/>
          </a:p>
          <a:p>
            <a:pPr indent="457200" lvl="0" marL="0" rtl="0" algn="l">
              <a:spcBef>
                <a:spcPts val="1200"/>
              </a:spcBef>
              <a:spcAft>
                <a:spcPts val="0"/>
              </a:spcAft>
              <a:buNone/>
            </a:pPr>
            <a:r>
              <a:t/>
            </a:r>
            <a:endParaRPr/>
          </a:p>
          <a:p>
            <a:pPr indent="0" lvl="0" marL="457200" rtl="0" algn="l">
              <a:spcBef>
                <a:spcPts val="1200"/>
              </a:spcBef>
              <a:spcAft>
                <a:spcPts val="0"/>
              </a:spcAft>
              <a:buNone/>
            </a:pPr>
            <a:r>
              <a:rPr lang="pt-BR"/>
              <a:t>A: General Activities: </a:t>
            </a:r>
            <a:r>
              <a:rPr lang="pt-BR"/>
              <a:t>Number[</a:t>
            </a:r>
            <a:r>
              <a:rPr lang="pt-BR"/>
              <a:t>0, 30]</a:t>
            </a:r>
            <a:endParaRPr/>
          </a:p>
          <a:p>
            <a:pPr indent="0" lvl="0" marL="457200" rtl="0" algn="l">
              <a:spcBef>
                <a:spcPts val="1200"/>
              </a:spcBef>
              <a:spcAft>
                <a:spcPts val="0"/>
              </a:spcAft>
              <a:buNone/>
            </a:pPr>
            <a:r>
              <a:rPr lang="pt-BR"/>
              <a:t>B: WebApplication `Tafeito`: </a:t>
            </a:r>
            <a:r>
              <a:rPr lang="pt-BR"/>
              <a:t>Number[</a:t>
            </a:r>
            <a:r>
              <a:rPr lang="pt-BR"/>
              <a:t>0, 70]</a:t>
            </a:r>
            <a:endParaRPr/>
          </a:p>
          <a:p>
            <a:pPr indent="457200" lvl="0" marL="0" rtl="0" algn="l">
              <a:spcBef>
                <a:spcPts val="1200"/>
              </a:spcBef>
              <a:spcAft>
                <a:spcPts val="0"/>
              </a:spcAft>
              <a:buNone/>
            </a:pPr>
            <a:r>
              <a:rPr lang="pt-BR"/>
              <a:t>Test: Grade on Test: </a:t>
            </a:r>
            <a:r>
              <a:rPr lang="pt-BR"/>
              <a:t>Number[</a:t>
            </a:r>
            <a:r>
              <a:rPr lang="pt-BR"/>
              <a:t>0, 100]</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rPr b="1" lang="pt-BR"/>
              <a:t>Final Grade</a:t>
            </a:r>
            <a:r>
              <a:rPr lang="pt-BR"/>
              <a:t>: Number[0 , 100]</a:t>
            </a:r>
            <a:endParaRPr/>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ES6</a:t>
            </a:r>
            <a:endParaRPr/>
          </a:p>
        </p:txBody>
      </p:sp>
      <p:sp>
        <p:nvSpPr>
          <p:cNvPr id="648" name="Google Shape;648;p62"/>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Functions</a:t>
            </a:r>
            <a:endParaRPr sz="1200"/>
          </a:p>
        </p:txBody>
      </p:sp>
      <p:pic>
        <p:nvPicPr>
          <p:cNvPr id="649" name="Google Shape;649;p62"/>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650" name="Google Shape;650;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651" name="Google Shape;651;p62"/>
          <p:cNvSpPr txBox="1"/>
          <p:nvPr/>
        </p:nvSpPr>
        <p:spPr>
          <a:xfrm>
            <a:off x="933525" y="4739325"/>
            <a:ext cx="752100" cy="3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solidFill>
                  <a:schemeClr val="dk2"/>
                </a:solidFill>
                <a:latin typeface="Roboto"/>
                <a:ea typeface="Roboto"/>
                <a:cs typeface="Roboto"/>
                <a:sym typeface="Roboto"/>
              </a:rPr>
              <a:t>Literal</a:t>
            </a:r>
            <a:endParaRPr>
              <a:solidFill>
                <a:schemeClr val="dk2"/>
              </a:solidFill>
              <a:latin typeface="Roboto"/>
              <a:ea typeface="Roboto"/>
              <a:cs typeface="Roboto"/>
              <a:sym typeface="Roboto"/>
            </a:endParaRPr>
          </a:p>
        </p:txBody>
      </p:sp>
      <p:sp>
        <p:nvSpPr>
          <p:cNvPr id="652" name="Google Shape;652;p62"/>
          <p:cNvSpPr txBox="1"/>
          <p:nvPr/>
        </p:nvSpPr>
        <p:spPr>
          <a:xfrm>
            <a:off x="3626575" y="4715000"/>
            <a:ext cx="1557900" cy="3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solidFill>
                  <a:schemeClr val="dk2"/>
                </a:solidFill>
                <a:latin typeface="Roboto"/>
                <a:ea typeface="Roboto"/>
                <a:cs typeface="Roboto"/>
                <a:sym typeface="Roboto"/>
              </a:rPr>
              <a:t>Anonymous</a:t>
            </a:r>
            <a:endParaRPr>
              <a:solidFill>
                <a:schemeClr val="dk2"/>
              </a:solidFill>
              <a:latin typeface="Roboto"/>
              <a:ea typeface="Roboto"/>
              <a:cs typeface="Roboto"/>
              <a:sym typeface="Roboto"/>
            </a:endParaRPr>
          </a:p>
        </p:txBody>
      </p:sp>
      <p:sp>
        <p:nvSpPr>
          <p:cNvPr id="653" name="Google Shape;653;p62"/>
          <p:cNvSpPr txBox="1"/>
          <p:nvPr/>
        </p:nvSpPr>
        <p:spPr>
          <a:xfrm>
            <a:off x="6862575" y="4715000"/>
            <a:ext cx="15579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2"/>
                </a:solidFill>
                <a:latin typeface="Roboto"/>
                <a:ea typeface="Roboto"/>
                <a:cs typeface="Roboto"/>
                <a:sym typeface="Roboto"/>
              </a:rPr>
              <a:t>Arrow function</a:t>
            </a:r>
            <a:endParaRPr>
              <a:solidFill>
                <a:schemeClr val="dk2"/>
              </a:solidFill>
              <a:latin typeface="Roboto"/>
              <a:ea typeface="Roboto"/>
              <a:cs typeface="Roboto"/>
              <a:sym typeface="Roboto"/>
            </a:endParaRPr>
          </a:p>
        </p:txBody>
      </p:sp>
      <p:pic>
        <p:nvPicPr>
          <p:cNvPr id="654" name="Google Shape;654;p62"/>
          <p:cNvPicPr preferRelativeResize="0"/>
          <p:nvPr/>
        </p:nvPicPr>
        <p:blipFill>
          <a:blip r:embed="rId4">
            <a:alphaModFix/>
          </a:blip>
          <a:stretch>
            <a:fillRect/>
          </a:stretch>
        </p:blipFill>
        <p:spPr>
          <a:xfrm>
            <a:off x="6180761" y="1543800"/>
            <a:ext cx="2596185" cy="3213174"/>
          </a:xfrm>
          <a:prstGeom prst="rect">
            <a:avLst/>
          </a:prstGeom>
          <a:noFill/>
          <a:ln>
            <a:noFill/>
          </a:ln>
        </p:spPr>
      </p:pic>
      <p:pic>
        <p:nvPicPr>
          <p:cNvPr id="655" name="Google Shape;655;p62"/>
          <p:cNvPicPr preferRelativeResize="0"/>
          <p:nvPr/>
        </p:nvPicPr>
        <p:blipFill>
          <a:blip r:embed="rId5">
            <a:alphaModFix/>
          </a:blip>
          <a:stretch>
            <a:fillRect/>
          </a:stretch>
        </p:blipFill>
        <p:spPr>
          <a:xfrm>
            <a:off x="123150" y="2365313"/>
            <a:ext cx="2372875" cy="2205385"/>
          </a:xfrm>
          <a:prstGeom prst="rect">
            <a:avLst/>
          </a:prstGeom>
          <a:noFill/>
          <a:ln>
            <a:noFill/>
          </a:ln>
        </p:spPr>
      </p:pic>
      <p:pic>
        <p:nvPicPr>
          <p:cNvPr id="656" name="Google Shape;656;p62"/>
          <p:cNvPicPr preferRelativeResize="0"/>
          <p:nvPr/>
        </p:nvPicPr>
        <p:blipFill>
          <a:blip r:embed="rId6">
            <a:alphaModFix/>
          </a:blip>
          <a:stretch>
            <a:fillRect/>
          </a:stretch>
        </p:blipFill>
        <p:spPr>
          <a:xfrm>
            <a:off x="3199188" y="2571750"/>
            <a:ext cx="2412675" cy="19998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ES6</a:t>
            </a:r>
            <a:endParaRPr/>
          </a:p>
        </p:txBody>
      </p:sp>
      <p:sp>
        <p:nvSpPr>
          <p:cNvPr id="662" name="Google Shape;662;p63"/>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Lexical This on Arrow Function and function</a:t>
            </a:r>
            <a:endParaRPr/>
          </a:p>
        </p:txBody>
      </p:sp>
      <p:pic>
        <p:nvPicPr>
          <p:cNvPr id="663" name="Google Shape;663;p63"/>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664" name="Google Shape;664;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665" name="Google Shape;665;p63"/>
          <p:cNvPicPr preferRelativeResize="0"/>
          <p:nvPr/>
        </p:nvPicPr>
        <p:blipFill>
          <a:blip r:embed="rId4">
            <a:alphaModFix/>
          </a:blip>
          <a:stretch>
            <a:fillRect/>
          </a:stretch>
        </p:blipFill>
        <p:spPr>
          <a:xfrm>
            <a:off x="659112" y="1607200"/>
            <a:ext cx="3106964" cy="3464824"/>
          </a:xfrm>
          <a:prstGeom prst="rect">
            <a:avLst/>
          </a:prstGeom>
          <a:noFill/>
          <a:ln>
            <a:noFill/>
          </a:ln>
        </p:spPr>
      </p:pic>
      <p:sp>
        <p:nvSpPr>
          <p:cNvPr id="666" name="Google Shape;666;p63"/>
          <p:cNvSpPr txBox="1"/>
          <p:nvPr/>
        </p:nvSpPr>
        <p:spPr>
          <a:xfrm>
            <a:off x="4895625" y="1678663"/>
            <a:ext cx="3967800" cy="29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200">
                <a:solidFill>
                  <a:schemeClr val="dk2"/>
                </a:solidFill>
                <a:latin typeface="Roboto"/>
                <a:ea typeface="Roboto"/>
                <a:cs typeface="Roboto"/>
                <a:sym typeface="Roboto"/>
              </a:rPr>
              <a:t>Before arrow functions, every new function defined its own this value based on how the function was called:</a:t>
            </a:r>
            <a:endParaRPr sz="12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BR" sz="1200">
                <a:solidFill>
                  <a:schemeClr val="dk2"/>
                </a:solidFill>
                <a:latin typeface="Roboto"/>
                <a:ea typeface="Roboto"/>
                <a:cs typeface="Roboto"/>
                <a:sym typeface="Roboto"/>
              </a:rPr>
              <a:t>A new object in the case of a constructor undefined in strict mode function calls. The base object if the function was called as an "object method". etc.</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p:txBody>
      </p:sp>
      <p:sp>
        <p:nvSpPr>
          <p:cNvPr id="667" name="Google Shape;667;p63"/>
          <p:cNvSpPr txBox="1"/>
          <p:nvPr/>
        </p:nvSpPr>
        <p:spPr>
          <a:xfrm>
            <a:off x="2145700" y="4890950"/>
            <a:ext cx="6998400" cy="2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800" u="sng">
                <a:solidFill>
                  <a:schemeClr val="hlink"/>
                </a:solidFill>
                <a:latin typeface="Roboto"/>
                <a:ea typeface="Roboto"/>
                <a:cs typeface="Roboto"/>
                <a:sym typeface="Roboto"/>
                <a:hlinkClick r:id="rId5"/>
              </a:rPr>
              <a:t>https://developer.mozilla.org/en-US/docs/Web/JavaScript/Reference/Functions/Arrow_functions</a:t>
            </a:r>
            <a:endParaRPr sz="8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ES6</a:t>
            </a:r>
            <a:endParaRPr/>
          </a:p>
        </p:txBody>
      </p:sp>
      <p:sp>
        <p:nvSpPr>
          <p:cNvPr id="673" name="Google Shape;673;p64"/>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Destructuring</a:t>
            </a:r>
            <a:endParaRPr sz="1200"/>
          </a:p>
        </p:txBody>
      </p:sp>
      <p:pic>
        <p:nvPicPr>
          <p:cNvPr id="674" name="Google Shape;674;p64"/>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675" name="Google Shape;67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676" name="Google Shape;676;p64"/>
          <p:cNvPicPr preferRelativeResize="0"/>
          <p:nvPr/>
        </p:nvPicPr>
        <p:blipFill>
          <a:blip r:embed="rId4">
            <a:alphaModFix/>
          </a:blip>
          <a:stretch>
            <a:fillRect/>
          </a:stretch>
        </p:blipFill>
        <p:spPr>
          <a:xfrm>
            <a:off x="653833" y="1751300"/>
            <a:ext cx="3113349" cy="3160026"/>
          </a:xfrm>
          <a:prstGeom prst="rect">
            <a:avLst/>
          </a:prstGeom>
          <a:noFill/>
          <a:ln>
            <a:noFill/>
          </a:ln>
        </p:spPr>
      </p:pic>
      <p:sp>
        <p:nvSpPr>
          <p:cNvPr id="677" name="Google Shape;677;p64"/>
          <p:cNvSpPr txBox="1"/>
          <p:nvPr/>
        </p:nvSpPr>
        <p:spPr>
          <a:xfrm>
            <a:off x="5097000" y="17513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200">
                <a:solidFill>
                  <a:schemeClr val="dk2"/>
                </a:solidFill>
                <a:highlight>
                  <a:srgbClr val="FFFFFF"/>
                </a:highlight>
                <a:latin typeface="Roboto"/>
                <a:ea typeface="Roboto"/>
                <a:cs typeface="Roboto"/>
                <a:sym typeface="Roboto"/>
              </a:rPr>
              <a:t>The </a:t>
            </a:r>
            <a:r>
              <a:rPr b="1" lang="pt-BR" sz="1200">
                <a:solidFill>
                  <a:schemeClr val="dk2"/>
                </a:solidFill>
                <a:highlight>
                  <a:srgbClr val="FFFFFF"/>
                </a:highlight>
                <a:latin typeface="Roboto"/>
                <a:ea typeface="Roboto"/>
                <a:cs typeface="Roboto"/>
                <a:sym typeface="Roboto"/>
              </a:rPr>
              <a:t>destructuring assignment</a:t>
            </a:r>
            <a:r>
              <a:rPr lang="pt-BR" sz="1200">
                <a:solidFill>
                  <a:schemeClr val="dk2"/>
                </a:solidFill>
                <a:highlight>
                  <a:srgbClr val="FFFFFF"/>
                </a:highlight>
                <a:latin typeface="Roboto"/>
                <a:ea typeface="Roboto"/>
                <a:cs typeface="Roboto"/>
                <a:sym typeface="Roboto"/>
              </a:rPr>
              <a:t> syntax is a JavaScript expression that makes it possible to unpack values from arrays, or properties from objects, into distinct variables.</a:t>
            </a:r>
            <a:endParaRPr sz="1200">
              <a:solidFill>
                <a:schemeClr val="dk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sz="1200">
              <a:solidFill>
                <a:schemeClr val="dk2"/>
              </a:solidFill>
              <a:latin typeface="Roboto"/>
              <a:ea typeface="Roboto"/>
              <a:cs typeface="Roboto"/>
              <a:sym typeface="Roboto"/>
            </a:endParaRPr>
          </a:p>
        </p:txBody>
      </p:sp>
      <p:sp>
        <p:nvSpPr>
          <p:cNvPr id="678" name="Google Shape;678;p64"/>
          <p:cNvSpPr txBox="1"/>
          <p:nvPr/>
        </p:nvSpPr>
        <p:spPr>
          <a:xfrm>
            <a:off x="3767175" y="4880125"/>
            <a:ext cx="5376900" cy="26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800" u="sng">
                <a:solidFill>
                  <a:schemeClr val="hlink"/>
                </a:solidFill>
                <a:hlinkClick r:id="rId5"/>
              </a:rPr>
              <a:t>https://developer.mozilla.org/en-US/docs/Web/JavaScript/Reference/Operators/Destructuring_assignment</a:t>
            </a:r>
            <a:endParaRPr sz="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ES6</a:t>
            </a:r>
            <a:endParaRPr/>
          </a:p>
        </p:txBody>
      </p:sp>
      <p:sp>
        <p:nvSpPr>
          <p:cNvPr id="684" name="Google Shape;684;p65"/>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Spread Operator</a:t>
            </a:r>
            <a:endParaRPr sz="1200"/>
          </a:p>
        </p:txBody>
      </p:sp>
      <p:pic>
        <p:nvPicPr>
          <p:cNvPr id="685" name="Google Shape;685;p65"/>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686" name="Google Shape;68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687" name="Google Shape;687;p65"/>
          <p:cNvPicPr preferRelativeResize="0"/>
          <p:nvPr/>
        </p:nvPicPr>
        <p:blipFill>
          <a:blip r:embed="rId4">
            <a:alphaModFix/>
          </a:blip>
          <a:stretch>
            <a:fillRect/>
          </a:stretch>
        </p:blipFill>
        <p:spPr>
          <a:xfrm>
            <a:off x="754583" y="1753625"/>
            <a:ext cx="3407148" cy="3160025"/>
          </a:xfrm>
          <a:prstGeom prst="rect">
            <a:avLst/>
          </a:prstGeom>
          <a:noFill/>
          <a:ln>
            <a:noFill/>
          </a:ln>
        </p:spPr>
      </p:pic>
      <p:sp>
        <p:nvSpPr>
          <p:cNvPr id="688" name="Google Shape;688;p65"/>
          <p:cNvSpPr txBox="1"/>
          <p:nvPr/>
        </p:nvSpPr>
        <p:spPr>
          <a:xfrm>
            <a:off x="5182225" y="16786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chemeClr val="dk2"/>
                </a:solidFill>
                <a:highlight>
                  <a:srgbClr val="FFFFFF"/>
                </a:highlight>
                <a:latin typeface="Roboto"/>
                <a:ea typeface="Roboto"/>
                <a:cs typeface="Roboto"/>
                <a:sym typeface="Roboto"/>
              </a:rPr>
              <a:t>Spread syntax</a:t>
            </a:r>
            <a:r>
              <a:rPr lang="pt-BR" sz="1200">
                <a:solidFill>
                  <a:schemeClr val="dk2"/>
                </a:solidFill>
                <a:highlight>
                  <a:srgbClr val="FFFFFF"/>
                </a:highlight>
                <a:latin typeface="Roboto"/>
                <a:ea typeface="Roboto"/>
                <a:cs typeface="Roboto"/>
                <a:sym typeface="Roboto"/>
              </a:rPr>
              <a:t> allows an iterable such as an array expression or string to be expanded in places where zero or more arguments (for function calls) or elements (for array literals) are expected, or an object expression to be expanded in places where zero or more key-value pairs (for object literals) are expected.</a:t>
            </a:r>
            <a:endParaRPr sz="1200">
              <a:solidFill>
                <a:schemeClr val="dk2"/>
              </a:solidFill>
              <a:latin typeface="Roboto"/>
              <a:ea typeface="Roboto"/>
              <a:cs typeface="Roboto"/>
              <a:sym typeface="Roboto"/>
            </a:endParaRPr>
          </a:p>
        </p:txBody>
      </p:sp>
      <p:sp>
        <p:nvSpPr>
          <p:cNvPr id="689" name="Google Shape;689;p65"/>
          <p:cNvSpPr txBox="1"/>
          <p:nvPr/>
        </p:nvSpPr>
        <p:spPr>
          <a:xfrm>
            <a:off x="0" y="4913650"/>
            <a:ext cx="9144000" cy="229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800" u="sng">
                <a:solidFill>
                  <a:schemeClr val="hlink"/>
                </a:solidFill>
                <a:hlinkClick r:id="rId5"/>
              </a:rPr>
              <a:t>https://developer.mozilla.org/en-US/docs/Web/JavaScript/Reference/Operators/Spread_syntax</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ES6</a:t>
            </a:r>
            <a:endParaRPr/>
          </a:p>
        </p:txBody>
      </p:sp>
      <p:sp>
        <p:nvSpPr>
          <p:cNvPr id="695" name="Google Shape;695;p66"/>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Promises</a:t>
            </a:r>
            <a:endParaRPr sz="1200"/>
          </a:p>
        </p:txBody>
      </p:sp>
      <p:pic>
        <p:nvPicPr>
          <p:cNvPr id="696" name="Google Shape;696;p66"/>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697" name="Google Shape;697;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698" name="Google Shape;698;p66"/>
          <p:cNvPicPr preferRelativeResize="0"/>
          <p:nvPr/>
        </p:nvPicPr>
        <p:blipFill>
          <a:blip r:embed="rId4">
            <a:alphaModFix/>
          </a:blip>
          <a:stretch>
            <a:fillRect/>
          </a:stretch>
        </p:blipFill>
        <p:spPr>
          <a:xfrm>
            <a:off x="700308" y="1738125"/>
            <a:ext cx="3764148" cy="3160025"/>
          </a:xfrm>
          <a:prstGeom prst="rect">
            <a:avLst/>
          </a:prstGeom>
          <a:noFill/>
          <a:ln>
            <a:noFill/>
          </a:ln>
        </p:spPr>
      </p:pic>
      <p:sp>
        <p:nvSpPr>
          <p:cNvPr id="699" name="Google Shape;699;p66"/>
          <p:cNvSpPr txBox="1"/>
          <p:nvPr/>
        </p:nvSpPr>
        <p:spPr>
          <a:xfrm>
            <a:off x="5368150" y="1813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2"/>
                </a:solidFill>
                <a:latin typeface="Roboto"/>
                <a:ea typeface="Roboto"/>
                <a:cs typeface="Roboto"/>
                <a:sym typeface="Roboto"/>
              </a:rPr>
              <a:t>The Promise object represents the eventual completion (or failure) of an asynchronous operation, and its resulting value.</a:t>
            </a:r>
            <a:endParaRPr sz="1200">
              <a:solidFill>
                <a:schemeClr val="dk2"/>
              </a:solidFill>
              <a:latin typeface="Roboto"/>
              <a:ea typeface="Roboto"/>
              <a:cs typeface="Roboto"/>
              <a:sym typeface="Roboto"/>
            </a:endParaRPr>
          </a:p>
        </p:txBody>
      </p:sp>
      <p:sp>
        <p:nvSpPr>
          <p:cNvPr id="700" name="Google Shape;700;p66"/>
          <p:cNvSpPr txBox="1"/>
          <p:nvPr/>
        </p:nvSpPr>
        <p:spPr>
          <a:xfrm>
            <a:off x="3075250" y="4849150"/>
            <a:ext cx="6068700" cy="29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u="sng">
                <a:solidFill>
                  <a:schemeClr val="hlink"/>
                </a:solidFill>
                <a:hlinkClick r:id="rId5"/>
              </a:rPr>
              <a:t>https://developer.mozilla.org/en-US/docs/Web/JavaScript/Reference/Global_Objects/Promise</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ES6</a:t>
            </a:r>
            <a:endParaRPr/>
          </a:p>
        </p:txBody>
      </p:sp>
      <p:sp>
        <p:nvSpPr>
          <p:cNvPr id="706" name="Google Shape;706;p67"/>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Classes</a:t>
            </a:r>
            <a:endParaRPr sz="1200"/>
          </a:p>
        </p:txBody>
      </p:sp>
      <p:pic>
        <p:nvPicPr>
          <p:cNvPr id="707" name="Google Shape;707;p67"/>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708" name="Google Shape;708;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709" name="Google Shape;709;p67"/>
          <p:cNvPicPr preferRelativeResize="0"/>
          <p:nvPr/>
        </p:nvPicPr>
        <p:blipFill>
          <a:blip r:embed="rId4">
            <a:alphaModFix/>
          </a:blip>
          <a:stretch>
            <a:fillRect/>
          </a:stretch>
        </p:blipFill>
        <p:spPr>
          <a:xfrm>
            <a:off x="824258" y="1678675"/>
            <a:ext cx="2863911" cy="3160025"/>
          </a:xfrm>
          <a:prstGeom prst="rect">
            <a:avLst/>
          </a:prstGeom>
          <a:noFill/>
          <a:ln>
            <a:noFill/>
          </a:ln>
        </p:spPr>
      </p:pic>
      <p:sp>
        <p:nvSpPr>
          <p:cNvPr id="710" name="Google Shape;710;p67"/>
          <p:cNvSpPr txBox="1"/>
          <p:nvPr/>
        </p:nvSpPr>
        <p:spPr>
          <a:xfrm>
            <a:off x="5027300" y="1758688"/>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2"/>
                </a:solidFill>
                <a:highlight>
                  <a:srgbClr val="FFFFFF"/>
                </a:highlight>
                <a:latin typeface="Roboto"/>
                <a:ea typeface="Roboto"/>
                <a:cs typeface="Roboto"/>
                <a:sym typeface="Roboto"/>
              </a:rPr>
              <a:t>The </a:t>
            </a:r>
            <a:r>
              <a:rPr b="1" lang="pt-BR" sz="1200">
                <a:solidFill>
                  <a:schemeClr val="dk2"/>
                </a:solidFill>
                <a:highlight>
                  <a:srgbClr val="FFFFFF"/>
                </a:highlight>
                <a:latin typeface="Roboto"/>
                <a:ea typeface="Roboto"/>
                <a:cs typeface="Roboto"/>
                <a:sym typeface="Roboto"/>
              </a:rPr>
              <a:t>class declaration</a:t>
            </a:r>
            <a:r>
              <a:rPr lang="pt-BR" sz="1200">
                <a:solidFill>
                  <a:schemeClr val="dk2"/>
                </a:solidFill>
                <a:highlight>
                  <a:srgbClr val="FFFFFF"/>
                </a:highlight>
                <a:latin typeface="Roboto"/>
                <a:ea typeface="Roboto"/>
                <a:cs typeface="Roboto"/>
                <a:sym typeface="Roboto"/>
              </a:rPr>
              <a:t> creates a new class with a given name using prototype-based inheritance.</a:t>
            </a:r>
            <a:endParaRPr>
              <a:solidFill>
                <a:schemeClr val="dk2"/>
              </a:solidFill>
              <a:latin typeface="Roboto"/>
              <a:ea typeface="Roboto"/>
              <a:cs typeface="Roboto"/>
              <a:sym typeface="Roboto"/>
            </a:endParaRPr>
          </a:p>
        </p:txBody>
      </p:sp>
      <p:sp>
        <p:nvSpPr>
          <p:cNvPr id="711" name="Google Shape;711;p67"/>
          <p:cNvSpPr txBox="1"/>
          <p:nvPr/>
        </p:nvSpPr>
        <p:spPr>
          <a:xfrm>
            <a:off x="3656225" y="4911125"/>
            <a:ext cx="5487900" cy="23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u="sng">
                <a:solidFill>
                  <a:schemeClr val="hlink"/>
                </a:solidFill>
                <a:hlinkClick r:id="rId5"/>
              </a:rPr>
              <a:t>https://developer.mozilla.org/en-US/docs/Web/JavaScript/Reference/Statements/class</a:t>
            </a:r>
            <a:endParaRPr sz="9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ES6</a:t>
            </a:r>
            <a:endParaRPr/>
          </a:p>
        </p:txBody>
      </p:sp>
      <p:sp>
        <p:nvSpPr>
          <p:cNvPr id="717" name="Google Shape;717;p68"/>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Modules</a:t>
            </a:r>
            <a:endParaRPr sz="1200"/>
          </a:p>
        </p:txBody>
      </p:sp>
      <p:pic>
        <p:nvPicPr>
          <p:cNvPr id="718" name="Google Shape;718;p68"/>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719" name="Google Shape;719;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720" name="Google Shape;720;p68"/>
          <p:cNvPicPr preferRelativeResize="0"/>
          <p:nvPr/>
        </p:nvPicPr>
        <p:blipFill>
          <a:blip r:embed="rId4">
            <a:alphaModFix/>
          </a:blip>
          <a:stretch>
            <a:fillRect/>
          </a:stretch>
        </p:blipFill>
        <p:spPr>
          <a:xfrm>
            <a:off x="1123198" y="3388350"/>
            <a:ext cx="3681774" cy="1579525"/>
          </a:xfrm>
          <a:prstGeom prst="rect">
            <a:avLst/>
          </a:prstGeom>
          <a:noFill/>
          <a:ln>
            <a:noFill/>
          </a:ln>
        </p:spPr>
      </p:pic>
      <p:pic>
        <p:nvPicPr>
          <p:cNvPr id="721" name="Google Shape;721;p68"/>
          <p:cNvPicPr preferRelativeResize="0"/>
          <p:nvPr/>
        </p:nvPicPr>
        <p:blipFill>
          <a:blip r:embed="rId5">
            <a:alphaModFix/>
          </a:blip>
          <a:stretch>
            <a:fillRect/>
          </a:stretch>
        </p:blipFill>
        <p:spPr>
          <a:xfrm>
            <a:off x="1123198" y="1713925"/>
            <a:ext cx="2980551" cy="1715651"/>
          </a:xfrm>
          <a:prstGeom prst="rect">
            <a:avLst/>
          </a:prstGeom>
          <a:noFill/>
          <a:ln>
            <a:noFill/>
          </a:ln>
        </p:spPr>
      </p:pic>
      <p:sp>
        <p:nvSpPr>
          <p:cNvPr id="722" name="Google Shape;722;p68"/>
          <p:cNvSpPr txBox="1"/>
          <p:nvPr/>
        </p:nvSpPr>
        <p:spPr>
          <a:xfrm>
            <a:off x="216900" y="2091475"/>
            <a:ext cx="7521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Roboto"/>
                <a:ea typeface="Roboto"/>
                <a:cs typeface="Roboto"/>
                <a:sym typeface="Roboto"/>
              </a:rPr>
              <a:t>export</a:t>
            </a:r>
            <a:endParaRPr>
              <a:latin typeface="Roboto"/>
              <a:ea typeface="Roboto"/>
              <a:cs typeface="Roboto"/>
              <a:sym typeface="Roboto"/>
            </a:endParaRPr>
          </a:p>
        </p:txBody>
      </p:sp>
      <p:sp>
        <p:nvSpPr>
          <p:cNvPr id="723" name="Google Shape;723;p68"/>
          <p:cNvSpPr txBox="1"/>
          <p:nvPr/>
        </p:nvSpPr>
        <p:spPr>
          <a:xfrm>
            <a:off x="311700" y="4102975"/>
            <a:ext cx="7521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Roboto"/>
                <a:ea typeface="Roboto"/>
                <a:cs typeface="Roboto"/>
                <a:sym typeface="Roboto"/>
              </a:rPr>
              <a:t>import</a:t>
            </a:r>
            <a:endParaRPr>
              <a:latin typeface="Roboto"/>
              <a:ea typeface="Roboto"/>
              <a:cs typeface="Roboto"/>
              <a:sym typeface="Roboto"/>
            </a:endParaRPr>
          </a:p>
        </p:txBody>
      </p:sp>
      <p:sp>
        <p:nvSpPr>
          <p:cNvPr id="724" name="Google Shape;724;p68"/>
          <p:cNvSpPr txBox="1"/>
          <p:nvPr/>
        </p:nvSpPr>
        <p:spPr>
          <a:xfrm>
            <a:off x="5554050" y="1587975"/>
            <a:ext cx="3408300" cy="3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2"/>
                </a:solidFill>
                <a:latin typeface="Roboto"/>
                <a:ea typeface="Roboto"/>
                <a:cs typeface="Roboto"/>
                <a:sym typeface="Roboto"/>
              </a:rPr>
              <a:t>modules help you to organize your JS project improving maintainability and development velocity</a:t>
            </a:r>
            <a:endParaRPr>
              <a:solidFill>
                <a:schemeClr val="dk2"/>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ES7</a:t>
            </a:r>
            <a:endParaRPr/>
          </a:p>
        </p:txBody>
      </p:sp>
      <p:sp>
        <p:nvSpPr>
          <p:cNvPr id="730" name="Google Shape;730;p69"/>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Array.prototype.includes</a:t>
            </a:r>
            <a:endParaRPr sz="1200"/>
          </a:p>
        </p:txBody>
      </p:sp>
      <p:pic>
        <p:nvPicPr>
          <p:cNvPr id="731" name="Google Shape;731;p69"/>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732" name="Google Shape;732;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733" name="Google Shape;733;p69"/>
          <p:cNvSpPr txBox="1"/>
          <p:nvPr/>
        </p:nvSpPr>
        <p:spPr>
          <a:xfrm>
            <a:off x="4996325" y="1709688"/>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2"/>
                </a:solidFill>
              </a:rPr>
              <a:t>The includes() method determines whether an array includes a certain value among its entries, returning true or false as appropriate.</a:t>
            </a:r>
            <a:endParaRPr sz="1200">
              <a:solidFill>
                <a:schemeClr val="dk2"/>
              </a:solidFill>
            </a:endParaRPr>
          </a:p>
        </p:txBody>
      </p:sp>
      <p:sp>
        <p:nvSpPr>
          <p:cNvPr id="734" name="Google Shape;734;p69"/>
          <p:cNvSpPr txBox="1"/>
          <p:nvPr/>
        </p:nvSpPr>
        <p:spPr>
          <a:xfrm>
            <a:off x="0" y="4856900"/>
            <a:ext cx="9144000" cy="28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800">
                <a:latin typeface="Roboto"/>
                <a:ea typeface="Roboto"/>
                <a:cs typeface="Roboto"/>
                <a:sym typeface="Roboto"/>
              </a:rPr>
              <a:t>https://developer.mozilla.org/en-US/docs/Web/JavaScript/Reference/Global_Objects/Array/includes</a:t>
            </a:r>
            <a:endParaRPr sz="800">
              <a:latin typeface="Roboto"/>
              <a:ea typeface="Roboto"/>
              <a:cs typeface="Roboto"/>
              <a:sym typeface="Roboto"/>
            </a:endParaRPr>
          </a:p>
        </p:txBody>
      </p:sp>
      <p:pic>
        <p:nvPicPr>
          <p:cNvPr id="735" name="Google Shape;735;p69"/>
          <p:cNvPicPr preferRelativeResize="0"/>
          <p:nvPr/>
        </p:nvPicPr>
        <p:blipFill rotWithShape="1">
          <a:blip r:embed="rId4">
            <a:alphaModFix/>
          </a:blip>
          <a:srcRect b="19919" l="11089" r="11684" t="19367"/>
          <a:stretch/>
        </p:blipFill>
        <p:spPr>
          <a:xfrm>
            <a:off x="665975" y="2387550"/>
            <a:ext cx="3577776" cy="1744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ES8</a:t>
            </a:r>
            <a:endParaRPr/>
          </a:p>
        </p:txBody>
      </p:sp>
      <p:sp>
        <p:nvSpPr>
          <p:cNvPr id="741" name="Google Shape;741;p70"/>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Async/Await</a:t>
            </a:r>
            <a:endParaRPr sz="1200"/>
          </a:p>
        </p:txBody>
      </p:sp>
      <p:pic>
        <p:nvPicPr>
          <p:cNvPr id="742" name="Google Shape;742;p70"/>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743" name="Google Shape;743;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744" name="Google Shape;744;p70"/>
          <p:cNvPicPr preferRelativeResize="0"/>
          <p:nvPr/>
        </p:nvPicPr>
        <p:blipFill>
          <a:blip r:embed="rId4">
            <a:alphaModFix/>
          </a:blip>
          <a:stretch>
            <a:fillRect/>
          </a:stretch>
        </p:blipFill>
        <p:spPr>
          <a:xfrm>
            <a:off x="909458" y="1629675"/>
            <a:ext cx="2489007" cy="3160025"/>
          </a:xfrm>
          <a:prstGeom prst="rect">
            <a:avLst/>
          </a:prstGeom>
          <a:noFill/>
          <a:ln>
            <a:noFill/>
          </a:ln>
        </p:spPr>
      </p:pic>
      <p:sp>
        <p:nvSpPr>
          <p:cNvPr id="745" name="Google Shape;745;p70"/>
          <p:cNvSpPr txBox="1"/>
          <p:nvPr/>
        </p:nvSpPr>
        <p:spPr>
          <a:xfrm>
            <a:off x="4996325" y="1709688"/>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2"/>
                </a:solidFill>
              </a:rPr>
              <a:t>An async function is a function declared with the async keyword. Async functions are instances of the AsyncFunction constructor, and the await keyword is permitted within them.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pt-BR" sz="1200">
                <a:solidFill>
                  <a:schemeClr val="dk2"/>
                </a:solidFill>
              </a:rPr>
              <a:t>The async and await keywords enable asynchronous, promise-based behavior to be written in a cleaner style, avoiding the need to explicitly configure promise chains.</a:t>
            </a:r>
            <a:endParaRPr sz="1200">
              <a:solidFill>
                <a:schemeClr val="dk2"/>
              </a:solidFill>
            </a:endParaRPr>
          </a:p>
        </p:txBody>
      </p:sp>
      <p:sp>
        <p:nvSpPr>
          <p:cNvPr id="746" name="Google Shape;746;p70"/>
          <p:cNvSpPr txBox="1"/>
          <p:nvPr/>
        </p:nvSpPr>
        <p:spPr>
          <a:xfrm>
            <a:off x="0" y="4856900"/>
            <a:ext cx="9144000" cy="28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800" u="sng">
                <a:solidFill>
                  <a:schemeClr val="hlink"/>
                </a:solidFill>
                <a:latin typeface="Roboto"/>
                <a:ea typeface="Roboto"/>
                <a:cs typeface="Roboto"/>
                <a:sym typeface="Roboto"/>
                <a:hlinkClick r:id="rId5"/>
              </a:rPr>
              <a:t>https://developer.mozilla.org/en-US/docs/Web/JavaScript/Reference/Statements/async_function</a:t>
            </a:r>
            <a:endParaRPr sz="8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ES9</a:t>
            </a:r>
            <a:endParaRPr/>
          </a:p>
        </p:txBody>
      </p:sp>
      <p:sp>
        <p:nvSpPr>
          <p:cNvPr id="752" name="Google Shape;752;p71"/>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spread operator obj</a:t>
            </a:r>
            <a:endParaRPr sz="1200"/>
          </a:p>
        </p:txBody>
      </p:sp>
      <p:pic>
        <p:nvPicPr>
          <p:cNvPr id="753" name="Google Shape;753;p71"/>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754" name="Google Shape;754;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755" name="Google Shape;755;p71"/>
          <p:cNvSpPr txBox="1"/>
          <p:nvPr/>
        </p:nvSpPr>
        <p:spPr>
          <a:xfrm>
            <a:off x="4996325" y="1709688"/>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200">
                <a:solidFill>
                  <a:schemeClr val="dk2"/>
                </a:solidFill>
              </a:rPr>
              <a:t>Object Rest/Spread Properties is an approved proposal for ES2018 (ES9) specification that was created by Sebastian Markbåge. This proposal provides the ability to use rest and spread operators on top of objects.</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756" name="Google Shape;756;p71"/>
          <p:cNvSpPr txBox="1"/>
          <p:nvPr/>
        </p:nvSpPr>
        <p:spPr>
          <a:xfrm>
            <a:off x="0" y="4856900"/>
            <a:ext cx="9144000" cy="28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800">
                <a:latin typeface="Roboto"/>
                <a:ea typeface="Roboto"/>
                <a:cs typeface="Roboto"/>
                <a:sym typeface="Roboto"/>
              </a:rPr>
              <a:t>https://www.javascripttutorial.net/es-next/javascript-object-spread/</a:t>
            </a:r>
            <a:endParaRPr sz="800">
              <a:latin typeface="Roboto"/>
              <a:ea typeface="Roboto"/>
              <a:cs typeface="Roboto"/>
              <a:sym typeface="Roboto"/>
            </a:endParaRPr>
          </a:p>
        </p:txBody>
      </p:sp>
      <p:pic>
        <p:nvPicPr>
          <p:cNvPr id="757" name="Google Shape;757;p71"/>
          <p:cNvPicPr preferRelativeResize="0"/>
          <p:nvPr/>
        </p:nvPicPr>
        <p:blipFill>
          <a:blip r:embed="rId4">
            <a:alphaModFix/>
          </a:blip>
          <a:stretch>
            <a:fillRect/>
          </a:stretch>
        </p:blipFill>
        <p:spPr>
          <a:xfrm>
            <a:off x="202000" y="1831075"/>
            <a:ext cx="4686022" cy="287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The web formula</a:t>
            </a:r>
            <a:endParaRPr/>
          </a:p>
        </p:txBody>
      </p:sp>
      <p:sp>
        <p:nvSpPr>
          <p:cNvPr id="93" name="Google Shape;93;p18"/>
          <p:cNvSpPr txBox="1"/>
          <p:nvPr>
            <p:ph idx="1" type="body"/>
          </p:nvPr>
        </p:nvSpPr>
        <p:spPr>
          <a:xfrm>
            <a:off x="311700" y="1685875"/>
            <a:ext cx="8520600" cy="2352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pt-BR"/>
              <a:t>JS + CSS + HTML = WEB CONTENT</a:t>
            </a:r>
            <a:endParaRPr/>
          </a:p>
        </p:txBody>
      </p:sp>
      <p:sp>
        <p:nvSpPr>
          <p:cNvPr id="94" name="Google Shape;94;p18"/>
          <p:cNvSpPr txBox="1"/>
          <p:nvPr/>
        </p:nvSpPr>
        <p:spPr>
          <a:xfrm>
            <a:off x="1582050" y="3091875"/>
            <a:ext cx="5793600" cy="8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latin typeface="Roboto"/>
                <a:ea typeface="Roboto"/>
                <a:cs typeface="Roboto"/>
                <a:sym typeface="Roboto"/>
              </a:rPr>
              <a:t>The vast majority of content on the web can be described by this formula.</a:t>
            </a:r>
            <a:endParaRPr>
              <a:latin typeface="Roboto"/>
              <a:ea typeface="Roboto"/>
              <a:cs typeface="Roboto"/>
              <a:sym typeface="Roboto"/>
            </a:endParaRPr>
          </a:p>
        </p:txBody>
      </p:sp>
      <p:pic>
        <p:nvPicPr>
          <p:cNvPr id="95" name="Google Shape;95;p18"/>
          <p:cNvPicPr preferRelativeResize="0"/>
          <p:nvPr/>
        </p:nvPicPr>
        <p:blipFill>
          <a:blip r:embed="rId3">
            <a:alphaModFix/>
          </a:blip>
          <a:stretch>
            <a:fillRect/>
          </a:stretch>
        </p:blipFill>
        <p:spPr>
          <a:xfrm>
            <a:off x="4012800" y="2134425"/>
            <a:ext cx="401424" cy="401424"/>
          </a:xfrm>
          <a:prstGeom prst="rect">
            <a:avLst/>
          </a:prstGeom>
          <a:noFill/>
          <a:ln>
            <a:noFill/>
          </a:ln>
        </p:spPr>
      </p:pic>
      <p:pic>
        <p:nvPicPr>
          <p:cNvPr id="96" name="Google Shape;96;p18"/>
          <p:cNvPicPr preferRelativeResize="0"/>
          <p:nvPr/>
        </p:nvPicPr>
        <p:blipFill>
          <a:blip r:embed="rId4">
            <a:alphaModFix/>
          </a:blip>
          <a:stretch>
            <a:fillRect/>
          </a:stretch>
        </p:blipFill>
        <p:spPr>
          <a:xfrm>
            <a:off x="3345600" y="2134437"/>
            <a:ext cx="284150" cy="401425"/>
          </a:xfrm>
          <a:prstGeom prst="rect">
            <a:avLst/>
          </a:prstGeom>
          <a:noFill/>
          <a:ln>
            <a:noFill/>
          </a:ln>
        </p:spPr>
      </p:pic>
      <p:pic>
        <p:nvPicPr>
          <p:cNvPr id="97" name="Google Shape;97;p18"/>
          <p:cNvPicPr preferRelativeResize="0"/>
          <p:nvPr/>
        </p:nvPicPr>
        <p:blipFill>
          <a:blip r:embed="rId5">
            <a:alphaModFix/>
          </a:blip>
          <a:stretch>
            <a:fillRect/>
          </a:stretch>
        </p:blipFill>
        <p:spPr>
          <a:xfrm>
            <a:off x="2720775" y="2134425"/>
            <a:ext cx="401425" cy="401425"/>
          </a:xfrm>
          <a:prstGeom prst="rect">
            <a:avLst/>
          </a:prstGeom>
          <a:noFill/>
          <a:ln>
            <a:noFill/>
          </a:ln>
        </p:spPr>
      </p:pic>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ES10</a:t>
            </a:r>
            <a:endParaRPr/>
          </a:p>
        </p:txBody>
      </p:sp>
      <p:sp>
        <p:nvSpPr>
          <p:cNvPr id="763" name="Google Shape;763;p72"/>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Array.prototype.flat</a:t>
            </a:r>
            <a:endParaRPr sz="1200"/>
          </a:p>
        </p:txBody>
      </p:sp>
      <p:pic>
        <p:nvPicPr>
          <p:cNvPr id="764" name="Google Shape;764;p72"/>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765" name="Google Shape;76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766" name="Google Shape;766;p72"/>
          <p:cNvSpPr txBox="1"/>
          <p:nvPr/>
        </p:nvSpPr>
        <p:spPr>
          <a:xfrm>
            <a:off x="4996325" y="1709688"/>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200">
                <a:solidFill>
                  <a:schemeClr val="dk2"/>
                </a:solidFill>
              </a:rPr>
              <a:t>The flat() method creates a new array with all sub-array elements concatenated into it recursively up to the specified depth.</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767" name="Google Shape;767;p72"/>
          <p:cNvSpPr txBox="1"/>
          <p:nvPr/>
        </p:nvSpPr>
        <p:spPr>
          <a:xfrm>
            <a:off x="0" y="4856900"/>
            <a:ext cx="9144000" cy="28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800">
                <a:latin typeface="Roboto"/>
                <a:ea typeface="Roboto"/>
                <a:cs typeface="Roboto"/>
                <a:sym typeface="Roboto"/>
              </a:rPr>
              <a:t>https://developer.mozilla.org/pt-BR/docs/Web/JavaScript/Reference/Global_Objects/Array/flat</a:t>
            </a:r>
            <a:endParaRPr sz="800">
              <a:latin typeface="Roboto"/>
              <a:ea typeface="Roboto"/>
              <a:cs typeface="Roboto"/>
              <a:sym typeface="Roboto"/>
            </a:endParaRPr>
          </a:p>
        </p:txBody>
      </p:sp>
      <p:pic>
        <p:nvPicPr>
          <p:cNvPr id="768" name="Google Shape;768;p72"/>
          <p:cNvPicPr preferRelativeResize="0"/>
          <p:nvPr/>
        </p:nvPicPr>
        <p:blipFill>
          <a:blip r:embed="rId4">
            <a:alphaModFix/>
          </a:blip>
          <a:stretch>
            <a:fillRect/>
          </a:stretch>
        </p:blipFill>
        <p:spPr>
          <a:xfrm>
            <a:off x="216150" y="1866475"/>
            <a:ext cx="4261436" cy="28734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ES11</a:t>
            </a:r>
            <a:endParaRPr/>
          </a:p>
        </p:txBody>
      </p:sp>
      <p:sp>
        <p:nvSpPr>
          <p:cNvPr id="774" name="Google Shape;774;p73"/>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n</a:t>
            </a:r>
            <a:r>
              <a:rPr lang="pt-BR"/>
              <a:t>ullish coalescing operator, ??</a:t>
            </a:r>
            <a:endParaRPr sz="1200"/>
          </a:p>
        </p:txBody>
      </p:sp>
      <p:pic>
        <p:nvPicPr>
          <p:cNvPr id="775" name="Google Shape;775;p73"/>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776" name="Google Shape;776;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777" name="Google Shape;777;p73"/>
          <p:cNvSpPr txBox="1"/>
          <p:nvPr/>
        </p:nvSpPr>
        <p:spPr>
          <a:xfrm>
            <a:off x="4996325" y="1709688"/>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200">
                <a:solidFill>
                  <a:schemeClr val="dk2"/>
                </a:solidFill>
              </a:rPr>
              <a:t>The nullish coalescing operator, ??, returns its right-hand side operand when its left-hand side is null or undefined. This contrasts with the || operator, which would return "string" for all "falsy" values, such as the ones below.</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778" name="Google Shape;778;p73"/>
          <p:cNvSpPr txBox="1"/>
          <p:nvPr/>
        </p:nvSpPr>
        <p:spPr>
          <a:xfrm>
            <a:off x="0" y="4856900"/>
            <a:ext cx="9144000" cy="28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800">
                <a:latin typeface="Roboto"/>
                <a:ea typeface="Roboto"/>
                <a:cs typeface="Roboto"/>
                <a:sym typeface="Roboto"/>
              </a:rPr>
              <a:t>https://developer.mozilla.org/en-US/docs/Web/JavaScript/Reference/Operators/Nullish_coalescing_operator</a:t>
            </a:r>
            <a:endParaRPr sz="800">
              <a:latin typeface="Roboto"/>
              <a:ea typeface="Roboto"/>
              <a:cs typeface="Roboto"/>
              <a:sym typeface="Roboto"/>
            </a:endParaRPr>
          </a:p>
        </p:txBody>
      </p:sp>
      <p:pic>
        <p:nvPicPr>
          <p:cNvPr id="779" name="Google Shape;779;p73"/>
          <p:cNvPicPr preferRelativeResize="0"/>
          <p:nvPr/>
        </p:nvPicPr>
        <p:blipFill>
          <a:blip r:embed="rId4">
            <a:alphaModFix/>
          </a:blip>
          <a:stretch>
            <a:fillRect/>
          </a:stretch>
        </p:blipFill>
        <p:spPr>
          <a:xfrm>
            <a:off x="407450" y="1885850"/>
            <a:ext cx="3977976" cy="2477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 - ES12</a:t>
            </a:r>
            <a:endParaRPr/>
          </a:p>
        </p:txBody>
      </p:sp>
      <p:sp>
        <p:nvSpPr>
          <p:cNvPr id="785" name="Google Shape;785;p74"/>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Promise.any</a:t>
            </a:r>
            <a:endParaRPr sz="1200"/>
          </a:p>
        </p:txBody>
      </p:sp>
      <p:pic>
        <p:nvPicPr>
          <p:cNvPr id="786" name="Google Shape;786;p74"/>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787" name="Google Shape;787;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788" name="Google Shape;788;p74"/>
          <p:cNvSpPr txBox="1"/>
          <p:nvPr/>
        </p:nvSpPr>
        <p:spPr>
          <a:xfrm>
            <a:off x="4996325" y="1709688"/>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200">
                <a:solidFill>
                  <a:schemeClr val="dk2"/>
                </a:solidFill>
              </a:rPr>
              <a:t>Promise.any() takes an iterable of Promise objects. It returns a single promise that resolves as soon as any of the promises in the iterable fulfills, with the value of the fulfilled promise. If no promises in the iterable fulfill (if all of the given promises are rejected), then the returned promise is rejected with an AggregateError, a new subclass of Error that groups together individual errors.</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789" name="Google Shape;789;p74"/>
          <p:cNvSpPr txBox="1"/>
          <p:nvPr/>
        </p:nvSpPr>
        <p:spPr>
          <a:xfrm>
            <a:off x="0" y="4856900"/>
            <a:ext cx="9144000" cy="28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800">
                <a:latin typeface="Roboto"/>
                <a:ea typeface="Roboto"/>
                <a:cs typeface="Roboto"/>
                <a:sym typeface="Roboto"/>
              </a:rPr>
              <a:t>https://developer.mozilla.org/en-US/docs/Web/JavaScript/Reference/Global_Objects/Promise/any</a:t>
            </a:r>
            <a:endParaRPr sz="800">
              <a:latin typeface="Roboto"/>
              <a:ea typeface="Roboto"/>
              <a:cs typeface="Roboto"/>
              <a:sym typeface="Roboto"/>
            </a:endParaRPr>
          </a:p>
        </p:txBody>
      </p:sp>
      <p:pic>
        <p:nvPicPr>
          <p:cNvPr id="790" name="Google Shape;790;p74"/>
          <p:cNvPicPr preferRelativeResize="0"/>
          <p:nvPr/>
        </p:nvPicPr>
        <p:blipFill>
          <a:blip r:embed="rId4">
            <a:alphaModFix/>
          </a:blip>
          <a:stretch>
            <a:fillRect/>
          </a:stretch>
        </p:blipFill>
        <p:spPr>
          <a:xfrm>
            <a:off x="449950" y="1772975"/>
            <a:ext cx="3934254" cy="28734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75"/>
          <p:cNvSpPr txBox="1"/>
          <p:nvPr>
            <p:ph idx="1" type="body"/>
          </p:nvPr>
        </p:nvSpPr>
        <p:spPr>
          <a:xfrm>
            <a:off x="311700" y="1152475"/>
            <a:ext cx="8520600" cy="52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Exercise - Lets create our version of the developer score</a:t>
            </a:r>
            <a:endParaRPr sz="1200"/>
          </a:p>
        </p:txBody>
      </p:sp>
      <p:sp>
        <p:nvSpPr>
          <p:cNvPr id="796" name="Google Shape;796;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a:t>
            </a:r>
            <a:endParaRPr/>
          </a:p>
        </p:txBody>
      </p:sp>
      <p:pic>
        <p:nvPicPr>
          <p:cNvPr id="797" name="Google Shape;797;p75"/>
          <p:cNvPicPr preferRelativeResize="0"/>
          <p:nvPr/>
        </p:nvPicPr>
        <p:blipFill>
          <a:blip r:embed="rId3">
            <a:alphaModFix/>
          </a:blip>
          <a:stretch>
            <a:fillRect/>
          </a:stretch>
        </p:blipFill>
        <p:spPr>
          <a:xfrm>
            <a:off x="8257800" y="115150"/>
            <a:ext cx="752200" cy="752200"/>
          </a:xfrm>
          <a:prstGeom prst="rect">
            <a:avLst/>
          </a:prstGeom>
          <a:noFill/>
          <a:ln>
            <a:noFill/>
          </a:ln>
        </p:spPr>
      </p:pic>
      <p:sp>
        <p:nvSpPr>
          <p:cNvPr id="798" name="Google Shape;798;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799" name="Google Shape;799;p75"/>
          <p:cNvPicPr preferRelativeResize="0"/>
          <p:nvPr/>
        </p:nvPicPr>
        <p:blipFill>
          <a:blip r:embed="rId4">
            <a:alphaModFix/>
          </a:blip>
          <a:stretch>
            <a:fillRect/>
          </a:stretch>
        </p:blipFill>
        <p:spPr>
          <a:xfrm>
            <a:off x="5949458" y="1655575"/>
            <a:ext cx="2308330" cy="3160025"/>
          </a:xfrm>
          <a:prstGeom prst="rect">
            <a:avLst/>
          </a:prstGeom>
          <a:noFill/>
          <a:ln>
            <a:noFill/>
          </a:ln>
        </p:spPr>
      </p:pic>
      <p:pic>
        <p:nvPicPr>
          <p:cNvPr id="800" name="Google Shape;800;p75"/>
          <p:cNvPicPr preferRelativeResize="0"/>
          <p:nvPr/>
        </p:nvPicPr>
        <p:blipFill>
          <a:blip r:embed="rId5">
            <a:alphaModFix/>
          </a:blip>
          <a:stretch>
            <a:fillRect/>
          </a:stretch>
        </p:blipFill>
        <p:spPr>
          <a:xfrm>
            <a:off x="433975" y="1655575"/>
            <a:ext cx="2566700" cy="2583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JS</a:t>
            </a:r>
            <a:endParaRPr/>
          </a:p>
        </p:txBody>
      </p:sp>
      <p:sp>
        <p:nvSpPr>
          <p:cNvPr id="806" name="Google Shape;806;p76"/>
          <p:cNvSpPr txBox="1"/>
          <p:nvPr>
            <p:ph idx="1" type="body"/>
          </p:nvPr>
        </p:nvSpPr>
        <p:spPr>
          <a:xfrm>
            <a:off x="866200" y="1152475"/>
            <a:ext cx="7966200" cy="289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Activity A3 </a:t>
            </a:r>
            <a:endParaRPr/>
          </a:p>
          <a:p>
            <a:pPr indent="0" lvl="0" marL="0" rtl="0" algn="l">
              <a:spcBef>
                <a:spcPts val="1200"/>
              </a:spcBef>
              <a:spcAft>
                <a:spcPts val="0"/>
              </a:spcAft>
              <a:buNone/>
            </a:pPr>
            <a:r>
              <a:rPr lang="pt-BR"/>
              <a:t>- Create your own version of the developer score</a:t>
            </a:r>
            <a:br>
              <a:rPr lang="pt-BR"/>
            </a:br>
            <a:endParaRPr/>
          </a:p>
          <a:p>
            <a:pPr indent="0" lvl="0" marL="0" rtl="0" algn="l">
              <a:spcBef>
                <a:spcPts val="1200"/>
              </a:spcBef>
              <a:spcAft>
                <a:spcPts val="0"/>
              </a:spcAft>
              <a:buNone/>
            </a:pPr>
            <a:r>
              <a:rPr lang="pt-BR"/>
              <a:t>Some Ideas to improve the app!!</a:t>
            </a:r>
            <a:br>
              <a:rPr lang="pt-BR"/>
            </a:br>
            <a:r>
              <a:rPr lang="pt-BR" sz="1100" u="sng">
                <a:solidFill>
                  <a:schemeClr val="hlink"/>
                </a:solidFill>
                <a:latin typeface="Arial"/>
                <a:ea typeface="Arial"/>
                <a:cs typeface="Arial"/>
                <a:sym typeface="Arial"/>
                <a:hlinkClick r:id="rId3"/>
              </a:rPr>
              <a:t>https://docs.google.com/document/d/1vJbPzj69Uqc8J867jfJ-at_NUfoN7sn3SW-SXyK6n5Q/edit</a:t>
            </a:r>
            <a:endParaRPr sz="1200"/>
          </a:p>
          <a:p>
            <a:pPr indent="0" lvl="0" marL="0" rtl="0" algn="l">
              <a:spcBef>
                <a:spcPts val="1200"/>
              </a:spcBef>
              <a:spcAft>
                <a:spcPts val="1200"/>
              </a:spcAft>
              <a:buNone/>
            </a:pPr>
            <a:r>
              <a:t/>
            </a:r>
            <a:endParaRPr sz="1200"/>
          </a:p>
        </p:txBody>
      </p:sp>
      <p:pic>
        <p:nvPicPr>
          <p:cNvPr id="807" name="Google Shape;807;p76"/>
          <p:cNvPicPr preferRelativeResize="0"/>
          <p:nvPr/>
        </p:nvPicPr>
        <p:blipFill>
          <a:blip r:embed="rId4">
            <a:alphaModFix/>
          </a:blip>
          <a:stretch>
            <a:fillRect/>
          </a:stretch>
        </p:blipFill>
        <p:spPr>
          <a:xfrm>
            <a:off x="8257800" y="115150"/>
            <a:ext cx="752200" cy="752200"/>
          </a:xfrm>
          <a:prstGeom prst="rect">
            <a:avLst/>
          </a:prstGeom>
          <a:noFill/>
          <a:ln>
            <a:noFill/>
          </a:ln>
        </p:spPr>
      </p:pic>
      <p:sp>
        <p:nvSpPr>
          <p:cNvPr id="808" name="Google Shape;808;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809" name="Google Shape;809;p76"/>
          <p:cNvPicPr preferRelativeResize="0"/>
          <p:nvPr/>
        </p:nvPicPr>
        <p:blipFill>
          <a:blip r:embed="rId5">
            <a:alphaModFix/>
          </a:blip>
          <a:stretch>
            <a:fillRect/>
          </a:stretch>
        </p:blipFill>
        <p:spPr>
          <a:xfrm>
            <a:off x="311700" y="1242271"/>
            <a:ext cx="425056" cy="393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3" name="Shape 813"/>
        <p:cNvGrpSpPr/>
        <p:nvPr/>
      </p:nvGrpSpPr>
      <p:grpSpPr>
        <a:xfrm>
          <a:off x="0" y="0"/>
          <a:ext cx="0" cy="0"/>
          <a:chOff x="0" y="0"/>
          <a:chExt cx="0" cy="0"/>
        </a:xfrm>
      </p:grpSpPr>
      <p:pic>
        <p:nvPicPr>
          <p:cNvPr id="814" name="Google Shape;814;p77"/>
          <p:cNvPicPr preferRelativeResize="0"/>
          <p:nvPr/>
        </p:nvPicPr>
        <p:blipFill>
          <a:blip r:embed="rId3">
            <a:alphaModFix/>
          </a:blip>
          <a:stretch>
            <a:fillRect/>
          </a:stretch>
        </p:blipFill>
        <p:spPr>
          <a:xfrm>
            <a:off x="0" y="0"/>
            <a:ext cx="9144000" cy="5144794"/>
          </a:xfrm>
          <a:prstGeom prst="rect">
            <a:avLst/>
          </a:prstGeom>
          <a:noFill/>
          <a:ln>
            <a:noFill/>
          </a:ln>
        </p:spPr>
      </p:pic>
      <p:sp>
        <p:nvSpPr>
          <p:cNvPr id="815" name="Google Shape;815;p77"/>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chemeClr val="lt1"/>
                </a:solidFill>
              </a:rPr>
              <a:t>OUR ROADMAP</a:t>
            </a:r>
            <a:endParaRPr>
              <a:solidFill>
                <a:schemeClr val="lt1"/>
              </a:solidFill>
            </a:endParaRPr>
          </a:p>
        </p:txBody>
      </p:sp>
      <p:sp>
        <p:nvSpPr>
          <p:cNvPr id="816" name="Google Shape;816;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78"/>
          <p:cNvPicPr preferRelativeResize="0"/>
          <p:nvPr/>
        </p:nvPicPr>
        <p:blipFill>
          <a:blip r:embed="rId3">
            <a:alphaModFix/>
          </a:blip>
          <a:stretch>
            <a:fillRect/>
          </a:stretch>
        </p:blipFill>
        <p:spPr>
          <a:xfrm>
            <a:off x="8390990" y="171390"/>
            <a:ext cx="485800" cy="485775"/>
          </a:xfrm>
          <a:prstGeom prst="rect">
            <a:avLst/>
          </a:prstGeom>
          <a:noFill/>
          <a:ln>
            <a:noFill/>
          </a:ln>
        </p:spPr>
      </p:pic>
      <p:sp>
        <p:nvSpPr>
          <p:cNvPr id="822" name="Google Shape;822;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a:t>
            </a:r>
            <a:endParaRPr/>
          </a:p>
        </p:txBody>
      </p:sp>
      <p:sp>
        <p:nvSpPr>
          <p:cNvPr id="823" name="Google Shape;823;p78"/>
          <p:cNvSpPr txBox="1"/>
          <p:nvPr>
            <p:ph idx="1" type="body"/>
          </p:nvPr>
        </p:nvSpPr>
        <p:spPr>
          <a:xfrm>
            <a:off x="311700" y="1152475"/>
            <a:ext cx="8520600" cy="1419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pt-BR" sz="1500"/>
              <a:t>TypeScript (TS) is an open-source programming language developed and maintained by Microsoft. It is a strict syntactical </a:t>
            </a:r>
            <a:r>
              <a:rPr b="1" lang="pt-BR" sz="1500"/>
              <a:t>superset</a:t>
            </a:r>
            <a:r>
              <a:rPr lang="pt-BR" sz="1500"/>
              <a:t> of JavaScript and adds </a:t>
            </a:r>
            <a:r>
              <a:rPr b="1" lang="pt-BR" sz="1500"/>
              <a:t>optional static typing to the language.</a:t>
            </a:r>
            <a:r>
              <a:rPr lang="pt-BR" sz="1500"/>
              <a:t> TypeScript is designed for development of large applications and transcompiles to JavaScript.[4] As TypeScript is a superset of JavaScript, existing JavaScript programs are also valid TypeScript programs.</a:t>
            </a:r>
            <a:endParaRPr sz="1500"/>
          </a:p>
        </p:txBody>
      </p:sp>
      <p:sp>
        <p:nvSpPr>
          <p:cNvPr id="824" name="Google Shape;824;p78"/>
          <p:cNvSpPr txBox="1"/>
          <p:nvPr/>
        </p:nvSpPr>
        <p:spPr>
          <a:xfrm>
            <a:off x="3545400" y="4814475"/>
            <a:ext cx="5598600" cy="3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000">
                <a:latin typeface="Roboto Light"/>
                <a:ea typeface="Roboto Light"/>
                <a:cs typeface="Roboto Light"/>
                <a:sym typeface="Roboto Light"/>
              </a:rPr>
              <a:t>[1] https://en.wikipedia.org/wiki/TypeScript</a:t>
            </a:r>
            <a:endParaRPr sz="1000">
              <a:latin typeface="Roboto Light"/>
              <a:ea typeface="Roboto Light"/>
              <a:cs typeface="Roboto Light"/>
              <a:sym typeface="Roboto Light"/>
            </a:endParaRPr>
          </a:p>
        </p:txBody>
      </p:sp>
      <p:cxnSp>
        <p:nvCxnSpPr>
          <p:cNvPr id="825" name="Google Shape;825;p78"/>
          <p:cNvCxnSpPr>
            <a:stCxn id="826" idx="6"/>
            <a:endCxn id="827" idx="2"/>
          </p:cNvCxnSpPr>
          <p:nvPr/>
        </p:nvCxnSpPr>
        <p:spPr>
          <a:xfrm>
            <a:off x="752925" y="3639400"/>
            <a:ext cx="7827900" cy="0"/>
          </a:xfrm>
          <a:prstGeom prst="straightConnector1">
            <a:avLst/>
          </a:prstGeom>
          <a:noFill/>
          <a:ln cap="flat" cmpd="sng" w="9525">
            <a:solidFill>
              <a:schemeClr val="dk2"/>
            </a:solidFill>
            <a:prstDash val="solid"/>
            <a:round/>
            <a:headEnd len="med" w="med" type="none"/>
            <a:tailEnd len="med" w="med" type="none"/>
          </a:ln>
        </p:spPr>
      </p:cxnSp>
      <p:grpSp>
        <p:nvGrpSpPr>
          <p:cNvPr id="828" name="Google Shape;828;p78"/>
          <p:cNvGrpSpPr/>
          <p:nvPr/>
        </p:nvGrpSpPr>
        <p:grpSpPr>
          <a:xfrm>
            <a:off x="409275" y="3585400"/>
            <a:ext cx="579300" cy="406750"/>
            <a:chOff x="180675" y="3585400"/>
            <a:chExt cx="579300" cy="406750"/>
          </a:xfrm>
        </p:grpSpPr>
        <p:sp>
          <p:nvSpPr>
            <p:cNvPr id="826" name="Google Shape;826;p78"/>
            <p:cNvSpPr/>
            <p:nvPr/>
          </p:nvSpPr>
          <p:spPr>
            <a:xfrm>
              <a:off x="416325"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8"/>
            <p:cNvSpPr txBox="1"/>
            <p:nvPr/>
          </p:nvSpPr>
          <p:spPr>
            <a:xfrm>
              <a:off x="180675"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OCT</a:t>
              </a:r>
              <a:endParaRPr sz="1200">
                <a:latin typeface="Roboto Medium"/>
                <a:ea typeface="Roboto Medium"/>
                <a:cs typeface="Roboto Medium"/>
                <a:sym typeface="Roboto Medium"/>
              </a:endParaRPr>
            </a:p>
            <a:p>
              <a:pPr indent="0" lvl="0" marL="0" rtl="0" algn="ctr">
                <a:spcBef>
                  <a:spcPts val="0"/>
                </a:spcBef>
                <a:spcAft>
                  <a:spcPts val="0"/>
                </a:spcAft>
                <a:buNone/>
              </a:pPr>
              <a:r>
                <a:rPr lang="pt-BR" sz="1200">
                  <a:latin typeface="Roboto Medium"/>
                  <a:ea typeface="Roboto Medium"/>
                  <a:cs typeface="Roboto Medium"/>
                  <a:sym typeface="Roboto Medium"/>
                </a:rPr>
                <a:t>2012</a:t>
              </a:r>
              <a:endParaRPr sz="1200">
                <a:latin typeface="Roboto Medium"/>
                <a:ea typeface="Roboto Medium"/>
                <a:cs typeface="Roboto Medium"/>
                <a:sym typeface="Roboto Medium"/>
              </a:endParaRPr>
            </a:p>
          </p:txBody>
        </p:sp>
      </p:grpSp>
      <p:sp>
        <p:nvSpPr>
          <p:cNvPr id="830" name="Google Shape;830;p78"/>
          <p:cNvSpPr/>
          <p:nvPr/>
        </p:nvSpPr>
        <p:spPr>
          <a:xfrm>
            <a:off x="246225" y="3044525"/>
            <a:ext cx="9054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latin typeface="Roboto"/>
                <a:ea typeface="Roboto"/>
                <a:cs typeface="Roboto"/>
                <a:sym typeface="Roboto"/>
              </a:rPr>
              <a:t>TS 0.8 is published</a:t>
            </a:r>
            <a:endParaRPr sz="1000">
              <a:latin typeface="Roboto"/>
              <a:ea typeface="Roboto"/>
              <a:cs typeface="Roboto"/>
              <a:sym typeface="Roboto"/>
            </a:endParaRPr>
          </a:p>
        </p:txBody>
      </p:sp>
      <p:sp>
        <p:nvSpPr>
          <p:cNvPr id="831" name="Google Shape;831;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grpSp>
        <p:nvGrpSpPr>
          <p:cNvPr id="832" name="Google Shape;832;p78"/>
          <p:cNvGrpSpPr/>
          <p:nvPr/>
        </p:nvGrpSpPr>
        <p:grpSpPr>
          <a:xfrm>
            <a:off x="6745047" y="3044525"/>
            <a:ext cx="579300" cy="947625"/>
            <a:chOff x="5980222" y="3044525"/>
            <a:chExt cx="579300" cy="947625"/>
          </a:xfrm>
        </p:grpSpPr>
        <p:sp>
          <p:nvSpPr>
            <p:cNvPr id="833" name="Google Shape;833;p78"/>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8"/>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May 2020</a:t>
              </a:r>
              <a:endParaRPr sz="1200">
                <a:latin typeface="Roboto Medium"/>
                <a:ea typeface="Roboto Medium"/>
                <a:cs typeface="Roboto Medium"/>
                <a:sym typeface="Roboto Medium"/>
              </a:endParaRPr>
            </a:p>
          </p:txBody>
        </p:sp>
        <p:sp>
          <p:nvSpPr>
            <p:cNvPr id="835" name="Google Shape;835;p78"/>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1000">
                  <a:latin typeface="Roboto"/>
                  <a:ea typeface="Roboto"/>
                  <a:cs typeface="Roboto"/>
                  <a:sym typeface="Roboto"/>
                </a:rPr>
                <a:t>TS</a:t>
              </a:r>
              <a:endParaRPr sz="1000">
                <a:latin typeface="Roboto"/>
                <a:ea typeface="Roboto"/>
                <a:cs typeface="Roboto"/>
                <a:sym typeface="Roboto"/>
              </a:endParaRPr>
            </a:p>
            <a:p>
              <a:pPr indent="0" lvl="0" marL="0" rtl="0" algn="ctr">
                <a:spcBef>
                  <a:spcPts val="0"/>
                </a:spcBef>
                <a:spcAft>
                  <a:spcPts val="0"/>
                </a:spcAft>
                <a:buNone/>
              </a:pPr>
              <a:r>
                <a:rPr lang="pt-BR" sz="1000">
                  <a:latin typeface="Roboto"/>
                  <a:ea typeface="Roboto"/>
                  <a:cs typeface="Roboto"/>
                  <a:sym typeface="Roboto"/>
                </a:rPr>
                <a:t>3.9</a:t>
              </a:r>
              <a:endParaRPr sz="1000">
                <a:latin typeface="Roboto"/>
                <a:ea typeface="Roboto"/>
                <a:cs typeface="Roboto"/>
                <a:sym typeface="Roboto"/>
              </a:endParaRPr>
            </a:p>
          </p:txBody>
        </p:sp>
      </p:grpSp>
      <p:pic>
        <p:nvPicPr>
          <p:cNvPr id="836" name="Google Shape;836;p78"/>
          <p:cNvPicPr preferRelativeResize="0"/>
          <p:nvPr/>
        </p:nvPicPr>
        <p:blipFill>
          <a:blip r:embed="rId4">
            <a:alphaModFix/>
          </a:blip>
          <a:stretch>
            <a:fillRect/>
          </a:stretch>
        </p:blipFill>
        <p:spPr>
          <a:xfrm>
            <a:off x="297950" y="4217650"/>
            <a:ext cx="801949" cy="451100"/>
          </a:xfrm>
          <a:prstGeom prst="rect">
            <a:avLst/>
          </a:prstGeom>
          <a:noFill/>
          <a:ln>
            <a:noFill/>
          </a:ln>
        </p:spPr>
      </p:pic>
      <p:grpSp>
        <p:nvGrpSpPr>
          <p:cNvPr id="837" name="Google Shape;837;p78"/>
          <p:cNvGrpSpPr/>
          <p:nvPr/>
        </p:nvGrpSpPr>
        <p:grpSpPr>
          <a:xfrm>
            <a:off x="1911347" y="3044525"/>
            <a:ext cx="579300" cy="947625"/>
            <a:chOff x="5980222" y="3044525"/>
            <a:chExt cx="579300" cy="947625"/>
          </a:xfrm>
        </p:grpSpPr>
        <p:sp>
          <p:nvSpPr>
            <p:cNvPr id="838" name="Google Shape;838;p78"/>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8"/>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APR 2014</a:t>
              </a:r>
              <a:endParaRPr sz="1200">
                <a:latin typeface="Roboto Medium"/>
                <a:ea typeface="Roboto Medium"/>
                <a:cs typeface="Roboto Medium"/>
                <a:sym typeface="Roboto Medium"/>
              </a:endParaRPr>
            </a:p>
          </p:txBody>
        </p:sp>
        <p:sp>
          <p:nvSpPr>
            <p:cNvPr id="840" name="Google Shape;840;p78"/>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1000">
                  <a:latin typeface="Roboto"/>
                  <a:ea typeface="Roboto"/>
                  <a:cs typeface="Roboto"/>
                  <a:sym typeface="Roboto"/>
                </a:rPr>
                <a:t>TS</a:t>
              </a:r>
              <a:endParaRPr sz="1000">
                <a:latin typeface="Roboto"/>
                <a:ea typeface="Roboto"/>
                <a:cs typeface="Roboto"/>
                <a:sym typeface="Roboto"/>
              </a:endParaRPr>
            </a:p>
            <a:p>
              <a:pPr indent="0" lvl="0" marL="0" rtl="0" algn="ctr">
                <a:spcBef>
                  <a:spcPts val="0"/>
                </a:spcBef>
                <a:spcAft>
                  <a:spcPts val="0"/>
                </a:spcAft>
                <a:buNone/>
              </a:pPr>
              <a:r>
                <a:rPr lang="pt-BR" sz="1000">
                  <a:latin typeface="Roboto"/>
                  <a:ea typeface="Roboto"/>
                  <a:cs typeface="Roboto"/>
                  <a:sym typeface="Roboto"/>
                </a:rPr>
                <a:t>1.0</a:t>
              </a:r>
              <a:endParaRPr sz="1000">
                <a:latin typeface="Roboto"/>
                <a:ea typeface="Roboto"/>
                <a:cs typeface="Roboto"/>
                <a:sym typeface="Roboto"/>
              </a:endParaRPr>
            </a:p>
          </p:txBody>
        </p:sp>
      </p:grpSp>
      <p:grpSp>
        <p:nvGrpSpPr>
          <p:cNvPr id="841" name="Google Shape;841;p78"/>
          <p:cNvGrpSpPr/>
          <p:nvPr/>
        </p:nvGrpSpPr>
        <p:grpSpPr>
          <a:xfrm>
            <a:off x="3678397" y="3044525"/>
            <a:ext cx="579300" cy="947625"/>
            <a:chOff x="5980222" y="3044525"/>
            <a:chExt cx="579300" cy="947625"/>
          </a:xfrm>
        </p:grpSpPr>
        <p:sp>
          <p:nvSpPr>
            <p:cNvPr id="842" name="Google Shape;842;p78"/>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8"/>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SEP 2016</a:t>
              </a:r>
              <a:endParaRPr sz="1200">
                <a:latin typeface="Roboto Medium"/>
                <a:ea typeface="Roboto Medium"/>
                <a:cs typeface="Roboto Medium"/>
                <a:sym typeface="Roboto Medium"/>
              </a:endParaRPr>
            </a:p>
          </p:txBody>
        </p:sp>
        <p:sp>
          <p:nvSpPr>
            <p:cNvPr id="844" name="Google Shape;844;p78"/>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1000">
                  <a:latin typeface="Roboto"/>
                  <a:ea typeface="Roboto"/>
                  <a:cs typeface="Roboto"/>
                  <a:sym typeface="Roboto"/>
                </a:rPr>
                <a:t>TS</a:t>
              </a:r>
              <a:endParaRPr sz="1000">
                <a:latin typeface="Roboto"/>
                <a:ea typeface="Roboto"/>
                <a:cs typeface="Roboto"/>
                <a:sym typeface="Roboto"/>
              </a:endParaRPr>
            </a:p>
            <a:p>
              <a:pPr indent="0" lvl="0" marL="0" rtl="0" algn="ctr">
                <a:spcBef>
                  <a:spcPts val="0"/>
                </a:spcBef>
                <a:spcAft>
                  <a:spcPts val="0"/>
                </a:spcAft>
                <a:buNone/>
              </a:pPr>
              <a:r>
                <a:rPr lang="pt-BR" sz="1000">
                  <a:latin typeface="Roboto"/>
                  <a:ea typeface="Roboto"/>
                  <a:cs typeface="Roboto"/>
                  <a:sym typeface="Roboto"/>
                </a:rPr>
                <a:t>2.0</a:t>
              </a:r>
              <a:endParaRPr sz="1000">
                <a:latin typeface="Roboto"/>
                <a:ea typeface="Roboto"/>
                <a:cs typeface="Roboto"/>
                <a:sym typeface="Roboto"/>
              </a:endParaRPr>
            </a:p>
          </p:txBody>
        </p:sp>
      </p:grpSp>
      <p:grpSp>
        <p:nvGrpSpPr>
          <p:cNvPr id="845" name="Google Shape;845;p78"/>
          <p:cNvGrpSpPr/>
          <p:nvPr/>
        </p:nvGrpSpPr>
        <p:grpSpPr>
          <a:xfrm>
            <a:off x="5369247" y="3044525"/>
            <a:ext cx="579300" cy="947625"/>
            <a:chOff x="5980222" y="3044525"/>
            <a:chExt cx="579300" cy="947625"/>
          </a:xfrm>
        </p:grpSpPr>
        <p:sp>
          <p:nvSpPr>
            <p:cNvPr id="846" name="Google Shape;846;p78"/>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8"/>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JUL 2018</a:t>
              </a:r>
              <a:endParaRPr sz="1200">
                <a:latin typeface="Roboto Medium"/>
                <a:ea typeface="Roboto Medium"/>
                <a:cs typeface="Roboto Medium"/>
                <a:sym typeface="Roboto Medium"/>
              </a:endParaRPr>
            </a:p>
          </p:txBody>
        </p:sp>
        <p:sp>
          <p:nvSpPr>
            <p:cNvPr id="848" name="Google Shape;848;p78"/>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1000">
                  <a:latin typeface="Roboto"/>
                  <a:ea typeface="Roboto"/>
                  <a:cs typeface="Roboto"/>
                  <a:sym typeface="Roboto"/>
                </a:rPr>
                <a:t>TS</a:t>
              </a:r>
              <a:endParaRPr sz="1000">
                <a:latin typeface="Roboto"/>
                <a:ea typeface="Roboto"/>
                <a:cs typeface="Roboto"/>
                <a:sym typeface="Roboto"/>
              </a:endParaRPr>
            </a:p>
            <a:p>
              <a:pPr indent="0" lvl="0" marL="0" rtl="0" algn="ctr">
                <a:spcBef>
                  <a:spcPts val="0"/>
                </a:spcBef>
                <a:spcAft>
                  <a:spcPts val="0"/>
                </a:spcAft>
                <a:buNone/>
              </a:pPr>
              <a:r>
                <a:rPr lang="pt-BR" sz="1000">
                  <a:latin typeface="Roboto"/>
                  <a:ea typeface="Roboto"/>
                  <a:cs typeface="Roboto"/>
                  <a:sym typeface="Roboto"/>
                </a:rPr>
                <a:t>3.0</a:t>
              </a:r>
              <a:endParaRPr sz="1000">
                <a:latin typeface="Roboto"/>
                <a:ea typeface="Roboto"/>
                <a:cs typeface="Roboto"/>
                <a:sym typeface="Roboto"/>
              </a:endParaRPr>
            </a:p>
          </p:txBody>
        </p:sp>
      </p:grpSp>
      <p:grpSp>
        <p:nvGrpSpPr>
          <p:cNvPr id="849" name="Google Shape;849;p78"/>
          <p:cNvGrpSpPr/>
          <p:nvPr/>
        </p:nvGrpSpPr>
        <p:grpSpPr>
          <a:xfrm>
            <a:off x="7430847" y="3044525"/>
            <a:ext cx="579300" cy="947625"/>
            <a:chOff x="5980222" y="3044525"/>
            <a:chExt cx="579300" cy="947625"/>
          </a:xfrm>
        </p:grpSpPr>
        <p:sp>
          <p:nvSpPr>
            <p:cNvPr id="850" name="Google Shape;850;p78"/>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8"/>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Ago</a:t>
              </a:r>
              <a:r>
                <a:rPr lang="pt-BR" sz="1200">
                  <a:latin typeface="Roboto Medium"/>
                  <a:ea typeface="Roboto Medium"/>
                  <a:cs typeface="Roboto Medium"/>
                  <a:sym typeface="Roboto Medium"/>
                </a:rPr>
                <a:t> 2020</a:t>
              </a:r>
              <a:endParaRPr sz="1200">
                <a:latin typeface="Roboto Medium"/>
                <a:ea typeface="Roboto Medium"/>
                <a:cs typeface="Roboto Medium"/>
                <a:sym typeface="Roboto Medium"/>
              </a:endParaRPr>
            </a:p>
          </p:txBody>
        </p:sp>
        <p:sp>
          <p:nvSpPr>
            <p:cNvPr id="852" name="Google Shape;852;p78"/>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1000">
                  <a:latin typeface="Roboto"/>
                  <a:ea typeface="Roboto"/>
                  <a:cs typeface="Roboto"/>
                  <a:sym typeface="Roboto"/>
                </a:rPr>
                <a:t>TS</a:t>
              </a:r>
              <a:endParaRPr sz="1000">
                <a:latin typeface="Roboto"/>
                <a:ea typeface="Roboto"/>
                <a:cs typeface="Roboto"/>
                <a:sym typeface="Roboto"/>
              </a:endParaRPr>
            </a:p>
            <a:p>
              <a:pPr indent="0" lvl="0" marL="0" rtl="0" algn="ctr">
                <a:spcBef>
                  <a:spcPts val="0"/>
                </a:spcBef>
                <a:spcAft>
                  <a:spcPts val="0"/>
                </a:spcAft>
                <a:buNone/>
              </a:pPr>
              <a:r>
                <a:rPr lang="pt-BR" sz="1000">
                  <a:latin typeface="Roboto"/>
                  <a:ea typeface="Roboto"/>
                  <a:cs typeface="Roboto"/>
                  <a:sym typeface="Roboto"/>
                </a:rPr>
                <a:t>4.0</a:t>
              </a:r>
              <a:endParaRPr sz="1000">
                <a:latin typeface="Roboto"/>
                <a:ea typeface="Roboto"/>
                <a:cs typeface="Roboto"/>
                <a:sym typeface="Roboto"/>
              </a:endParaRPr>
            </a:p>
          </p:txBody>
        </p:sp>
      </p:grpSp>
      <p:grpSp>
        <p:nvGrpSpPr>
          <p:cNvPr id="853" name="Google Shape;853;p78"/>
          <p:cNvGrpSpPr/>
          <p:nvPr/>
        </p:nvGrpSpPr>
        <p:grpSpPr>
          <a:xfrm>
            <a:off x="8345247" y="3044525"/>
            <a:ext cx="579300" cy="947625"/>
            <a:chOff x="5980222" y="3044525"/>
            <a:chExt cx="579300" cy="947625"/>
          </a:xfrm>
        </p:grpSpPr>
        <p:sp>
          <p:nvSpPr>
            <p:cNvPr id="827" name="Google Shape;827;p78"/>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8"/>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Ago 2021</a:t>
              </a:r>
              <a:endParaRPr sz="1200">
                <a:latin typeface="Roboto Medium"/>
                <a:ea typeface="Roboto Medium"/>
                <a:cs typeface="Roboto Medium"/>
                <a:sym typeface="Roboto Medium"/>
              </a:endParaRPr>
            </a:p>
          </p:txBody>
        </p:sp>
        <p:sp>
          <p:nvSpPr>
            <p:cNvPr id="855" name="Google Shape;855;p78"/>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1000">
                  <a:latin typeface="Roboto"/>
                  <a:ea typeface="Roboto"/>
                  <a:cs typeface="Roboto"/>
                  <a:sym typeface="Roboto"/>
                </a:rPr>
                <a:t>TS</a:t>
              </a:r>
              <a:endParaRPr sz="1000">
                <a:latin typeface="Roboto"/>
                <a:ea typeface="Roboto"/>
                <a:cs typeface="Roboto"/>
                <a:sym typeface="Roboto"/>
              </a:endParaRPr>
            </a:p>
            <a:p>
              <a:pPr indent="0" lvl="0" marL="0" rtl="0" algn="ctr">
                <a:spcBef>
                  <a:spcPts val="0"/>
                </a:spcBef>
                <a:spcAft>
                  <a:spcPts val="0"/>
                </a:spcAft>
                <a:buNone/>
              </a:pPr>
              <a:r>
                <a:rPr lang="pt-BR" sz="1000">
                  <a:latin typeface="Roboto"/>
                  <a:ea typeface="Roboto"/>
                  <a:cs typeface="Roboto"/>
                  <a:sym typeface="Roboto"/>
                </a:rPr>
                <a:t>4.4</a:t>
              </a:r>
              <a:endParaRPr sz="1000">
                <a:latin typeface="Roboto"/>
                <a:ea typeface="Roboto"/>
                <a:cs typeface="Roboto"/>
                <a:sym typeface="Roboto"/>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 - Why?</a:t>
            </a:r>
            <a:endParaRPr/>
          </a:p>
        </p:txBody>
      </p:sp>
      <p:sp>
        <p:nvSpPr>
          <p:cNvPr id="861" name="Google Shape;861;p79"/>
          <p:cNvSpPr txBox="1"/>
          <p:nvPr/>
        </p:nvSpPr>
        <p:spPr>
          <a:xfrm>
            <a:off x="2014425" y="4749825"/>
            <a:ext cx="7129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900">
                <a:latin typeface="Roboto Light"/>
                <a:ea typeface="Roboto Light"/>
                <a:cs typeface="Roboto Light"/>
                <a:sym typeface="Roboto Light"/>
              </a:rPr>
              <a:t>[1] </a:t>
            </a:r>
            <a:r>
              <a:rPr lang="pt-BR" sz="900" u="sng">
                <a:solidFill>
                  <a:schemeClr val="hlink"/>
                </a:solidFill>
                <a:latin typeface="Roboto Light"/>
                <a:ea typeface="Roboto Light"/>
                <a:cs typeface="Roboto Light"/>
                <a:sym typeface="Roboto Light"/>
                <a:hlinkClick r:id="rId3"/>
              </a:rPr>
              <a:t>https://medium.com/javarevisited/top-10-free-typescript-courses-to-learn-online-best-of-lot-44bce9da41d1</a:t>
            </a:r>
            <a:endParaRPr sz="900">
              <a:latin typeface="Roboto Light"/>
              <a:ea typeface="Roboto Light"/>
              <a:cs typeface="Roboto Light"/>
              <a:sym typeface="Roboto Light"/>
            </a:endParaRPr>
          </a:p>
          <a:p>
            <a:pPr indent="0" lvl="0" marL="0" rtl="0" algn="r">
              <a:spcBef>
                <a:spcPts val="0"/>
              </a:spcBef>
              <a:spcAft>
                <a:spcPts val="0"/>
              </a:spcAft>
              <a:buNone/>
            </a:pPr>
            <a:r>
              <a:rPr lang="pt-BR" sz="900">
                <a:latin typeface="Roboto Light"/>
                <a:ea typeface="Roboto Light"/>
                <a:cs typeface="Roboto Light"/>
                <a:sym typeface="Roboto Light"/>
              </a:rPr>
              <a:t>[2]https://medium.com/@jtomaszewski/why-typescript-is-the-best-way-to-write-front-end-in-2019-feb855f9b164</a:t>
            </a:r>
            <a:endParaRPr sz="900">
              <a:latin typeface="Roboto Light"/>
              <a:ea typeface="Roboto Light"/>
              <a:cs typeface="Roboto Light"/>
              <a:sym typeface="Roboto Light"/>
            </a:endParaRPr>
          </a:p>
        </p:txBody>
      </p:sp>
      <p:sp>
        <p:nvSpPr>
          <p:cNvPr id="862" name="Google Shape;862;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863" name="Google Shape;863;p79"/>
          <p:cNvPicPr preferRelativeResize="0"/>
          <p:nvPr/>
        </p:nvPicPr>
        <p:blipFill>
          <a:blip r:embed="rId4">
            <a:alphaModFix/>
          </a:blip>
          <a:stretch>
            <a:fillRect/>
          </a:stretch>
        </p:blipFill>
        <p:spPr>
          <a:xfrm>
            <a:off x="8390990" y="171390"/>
            <a:ext cx="485800" cy="485775"/>
          </a:xfrm>
          <a:prstGeom prst="rect">
            <a:avLst/>
          </a:prstGeom>
          <a:noFill/>
          <a:ln>
            <a:noFill/>
          </a:ln>
        </p:spPr>
      </p:pic>
      <p:sp>
        <p:nvSpPr>
          <p:cNvPr id="864" name="Google Shape;864;p79"/>
          <p:cNvSpPr txBox="1"/>
          <p:nvPr>
            <p:ph idx="1" type="body"/>
          </p:nvPr>
        </p:nvSpPr>
        <p:spPr>
          <a:xfrm>
            <a:off x="311700" y="1152475"/>
            <a:ext cx="2922300" cy="3254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t-BR" sz="1600"/>
              <a:t>1. Code easier to understand</a:t>
            </a:r>
            <a:endParaRPr sz="1600"/>
          </a:p>
          <a:p>
            <a:pPr indent="0" lvl="0" marL="0" rtl="0" algn="l">
              <a:spcBef>
                <a:spcPts val="1200"/>
              </a:spcBef>
              <a:spcAft>
                <a:spcPts val="0"/>
              </a:spcAft>
              <a:buNone/>
            </a:pPr>
            <a:r>
              <a:rPr lang="pt-BR" sz="1600"/>
              <a:t>2. Code easier and faster to implement</a:t>
            </a:r>
            <a:endParaRPr sz="1600"/>
          </a:p>
          <a:p>
            <a:pPr indent="0" lvl="0" marL="0" rtl="0" algn="l">
              <a:spcBef>
                <a:spcPts val="1200"/>
              </a:spcBef>
              <a:spcAft>
                <a:spcPts val="0"/>
              </a:spcAft>
              <a:buNone/>
            </a:pPr>
            <a:r>
              <a:rPr lang="pt-BR" sz="1600"/>
              <a:t>3. Code easier to refactor</a:t>
            </a:r>
            <a:endParaRPr sz="1600"/>
          </a:p>
          <a:p>
            <a:pPr indent="0" lvl="0" marL="0" rtl="0" algn="l">
              <a:spcBef>
                <a:spcPts val="1200"/>
              </a:spcBef>
              <a:spcAft>
                <a:spcPts val="0"/>
              </a:spcAft>
              <a:buNone/>
            </a:pPr>
            <a:r>
              <a:rPr lang="pt-BR" sz="1600"/>
              <a:t>4. Less bugs</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pic>
        <p:nvPicPr>
          <p:cNvPr id="865" name="Google Shape;865;p79"/>
          <p:cNvPicPr preferRelativeResize="0"/>
          <p:nvPr/>
        </p:nvPicPr>
        <p:blipFill>
          <a:blip r:embed="rId5">
            <a:alphaModFix/>
          </a:blip>
          <a:stretch>
            <a:fillRect/>
          </a:stretch>
        </p:blipFill>
        <p:spPr>
          <a:xfrm>
            <a:off x="3803951" y="1152475"/>
            <a:ext cx="5370801" cy="3015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0"/>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create our first TS code.</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pt-BR" sz="1600"/>
              <a:t>Requirements</a:t>
            </a:r>
            <a:endParaRPr sz="1600"/>
          </a:p>
          <a:p>
            <a:pPr indent="0" lvl="0" marL="0" rtl="0" algn="l">
              <a:spcBef>
                <a:spcPts val="1200"/>
              </a:spcBef>
              <a:spcAft>
                <a:spcPts val="0"/>
              </a:spcAft>
              <a:buNone/>
            </a:pPr>
            <a:r>
              <a:rPr lang="pt-BR" sz="1600"/>
              <a:t>yarn global add typescript</a:t>
            </a:r>
            <a:endParaRPr sz="1600"/>
          </a:p>
          <a:p>
            <a:pPr indent="0" lvl="0" marL="0" rtl="0" algn="l">
              <a:spcBef>
                <a:spcPts val="1200"/>
              </a:spcBef>
              <a:spcAft>
                <a:spcPts val="1200"/>
              </a:spcAft>
              <a:buNone/>
            </a:pPr>
            <a:r>
              <a:t/>
            </a:r>
            <a:endParaRPr/>
          </a:p>
        </p:txBody>
      </p:sp>
      <p:sp>
        <p:nvSpPr>
          <p:cNvPr id="871" name="Google Shape;871;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872" name="Google Shape;872;p80"/>
          <p:cNvPicPr preferRelativeResize="0"/>
          <p:nvPr/>
        </p:nvPicPr>
        <p:blipFill>
          <a:blip r:embed="rId3">
            <a:alphaModFix/>
          </a:blip>
          <a:stretch>
            <a:fillRect/>
          </a:stretch>
        </p:blipFill>
        <p:spPr>
          <a:xfrm>
            <a:off x="400125" y="1724625"/>
            <a:ext cx="3283300" cy="2462475"/>
          </a:xfrm>
          <a:prstGeom prst="rect">
            <a:avLst/>
          </a:prstGeom>
          <a:noFill/>
          <a:ln>
            <a:noFill/>
          </a:ln>
        </p:spPr>
      </p:pic>
      <p:sp>
        <p:nvSpPr>
          <p:cNvPr id="873" name="Google Shape;87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a:t>
            </a:r>
            <a:endParaRPr/>
          </a:p>
        </p:txBody>
      </p:sp>
      <p:pic>
        <p:nvPicPr>
          <p:cNvPr id="874" name="Google Shape;874;p80"/>
          <p:cNvPicPr preferRelativeResize="0"/>
          <p:nvPr/>
        </p:nvPicPr>
        <p:blipFill>
          <a:blip r:embed="rId4">
            <a:alphaModFix/>
          </a:blip>
          <a:stretch>
            <a:fillRect/>
          </a:stretch>
        </p:blipFill>
        <p:spPr>
          <a:xfrm>
            <a:off x="8390990" y="171390"/>
            <a:ext cx="485800" cy="485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 - Basic TS Features</a:t>
            </a:r>
            <a:endParaRPr/>
          </a:p>
        </p:txBody>
      </p:sp>
      <p:sp>
        <p:nvSpPr>
          <p:cNvPr id="880" name="Google Shape;880;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881" name="Google Shape;881;p81"/>
          <p:cNvPicPr preferRelativeResize="0"/>
          <p:nvPr/>
        </p:nvPicPr>
        <p:blipFill>
          <a:blip r:embed="rId3">
            <a:alphaModFix/>
          </a:blip>
          <a:stretch>
            <a:fillRect/>
          </a:stretch>
        </p:blipFill>
        <p:spPr>
          <a:xfrm>
            <a:off x="8390990" y="171390"/>
            <a:ext cx="485800" cy="485775"/>
          </a:xfrm>
          <a:prstGeom prst="rect">
            <a:avLst/>
          </a:prstGeom>
          <a:noFill/>
          <a:ln>
            <a:noFill/>
          </a:ln>
        </p:spPr>
      </p:pic>
      <p:sp>
        <p:nvSpPr>
          <p:cNvPr id="882" name="Google Shape;882;p81"/>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Basic Types</a:t>
            </a:r>
            <a:endParaRPr/>
          </a:p>
          <a:p>
            <a:pPr indent="0" lvl="0" marL="0" rtl="0" algn="l">
              <a:spcBef>
                <a:spcPts val="1200"/>
              </a:spcBef>
              <a:spcAft>
                <a:spcPts val="1200"/>
              </a:spcAft>
              <a:buNone/>
            </a:pPr>
            <a:r>
              <a:t/>
            </a:r>
            <a:endParaRPr/>
          </a:p>
        </p:txBody>
      </p:sp>
      <p:graphicFrame>
        <p:nvGraphicFramePr>
          <p:cNvPr id="883" name="Google Shape;883;p81"/>
          <p:cNvGraphicFramePr/>
          <p:nvPr/>
        </p:nvGraphicFramePr>
        <p:xfrm>
          <a:off x="952500" y="1658725"/>
          <a:ext cx="3000000" cy="3000000"/>
        </p:xfrm>
        <a:graphic>
          <a:graphicData uri="http://schemas.openxmlformats.org/drawingml/2006/table">
            <a:tbl>
              <a:tblPr>
                <a:noFill/>
                <a:tableStyleId>{B87EF601-5555-4A61-B5A6-AAAC09C4DC8B}</a:tableStyleId>
              </a:tblPr>
              <a:tblGrid>
                <a:gridCol w="2413000"/>
                <a:gridCol w="2413000"/>
                <a:gridCol w="2413000"/>
              </a:tblGrid>
              <a:tr h="238375">
                <a:tc>
                  <a:txBody>
                    <a:bodyPr/>
                    <a:lstStyle/>
                    <a:p>
                      <a:pPr indent="0" lvl="0" marL="0" rtl="0" algn="l">
                        <a:spcBef>
                          <a:spcPts val="0"/>
                        </a:spcBef>
                        <a:spcAft>
                          <a:spcPts val="0"/>
                        </a:spcAft>
                        <a:buNone/>
                      </a:pPr>
                      <a:r>
                        <a:rPr b="1" lang="pt-BR" sz="1200">
                          <a:solidFill>
                            <a:schemeClr val="dk2"/>
                          </a:solidFill>
                          <a:latin typeface="Roboto"/>
                          <a:ea typeface="Roboto"/>
                          <a:cs typeface="Roboto"/>
                          <a:sym typeface="Roboto"/>
                        </a:rPr>
                        <a:t>type</a:t>
                      </a:r>
                      <a:endParaRPr b="1" sz="1200">
                        <a:solidFill>
                          <a:schemeClr val="dk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pt-BR" sz="1200">
                          <a:solidFill>
                            <a:schemeClr val="dk2"/>
                          </a:solidFill>
                          <a:latin typeface="Roboto"/>
                          <a:ea typeface="Roboto"/>
                          <a:cs typeface="Roboto"/>
                          <a:sym typeface="Roboto"/>
                        </a:rPr>
                        <a:t>example</a:t>
                      </a:r>
                      <a:endParaRPr b="1" sz="1200">
                        <a:solidFill>
                          <a:schemeClr val="dk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pt-BR" sz="1200">
                          <a:solidFill>
                            <a:schemeClr val="dk2"/>
                          </a:solidFill>
                          <a:latin typeface="Roboto"/>
                          <a:ea typeface="Roboto"/>
                          <a:cs typeface="Roboto"/>
                          <a:sym typeface="Roboto"/>
                        </a:rPr>
                        <a:t>description</a:t>
                      </a:r>
                      <a:endParaRPr b="1" sz="1200">
                        <a:solidFill>
                          <a:schemeClr val="dk2"/>
                        </a:solidFill>
                        <a:latin typeface="Roboto"/>
                        <a:ea typeface="Roboto"/>
                        <a:cs typeface="Roboto"/>
                        <a:sym typeface="Roboto"/>
                      </a:endParaRPr>
                    </a:p>
                  </a:txBody>
                  <a:tcPr marT="91425" marB="91425" marR="91425" marL="91425"/>
                </a:tc>
              </a:tr>
              <a:tr h="314525">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number</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5, -7, 10.4</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integers or floats</a:t>
                      </a:r>
                      <a:endParaRPr sz="1000">
                        <a:solidFill>
                          <a:srgbClr val="434343"/>
                        </a:solidFill>
                        <a:latin typeface="Roboto"/>
                        <a:ea typeface="Roboto"/>
                        <a:cs typeface="Roboto"/>
                        <a:sym typeface="Roboto"/>
                      </a:endParaRPr>
                    </a:p>
                  </a:txBody>
                  <a:tcPr marT="91425" marB="91425" marR="91425" marL="91425"/>
                </a:tc>
              </a:tr>
              <a:tr h="314525">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string</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“hi”, ‘hello’</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all text values</a:t>
                      </a:r>
                      <a:endParaRPr sz="1000">
                        <a:solidFill>
                          <a:srgbClr val="434343"/>
                        </a:solidFill>
                        <a:latin typeface="Roboto"/>
                        <a:ea typeface="Roboto"/>
                        <a:cs typeface="Roboto"/>
                        <a:sym typeface="Roboto"/>
                      </a:endParaRPr>
                    </a:p>
                  </a:txBody>
                  <a:tcPr marT="91425" marB="91425" marR="91425" marL="91425"/>
                </a:tc>
              </a:tr>
              <a:tr h="314525">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boolean</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true, false</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true OR false</a:t>
                      </a:r>
                      <a:endParaRPr sz="1000">
                        <a:solidFill>
                          <a:srgbClr val="434343"/>
                        </a:solidFill>
                        <a:latin typeface="Roboto"/>
                        <a:ea typeface="Roboto"/>
                        <a:cs typeface="Roboto"/>
                        <a:sym typeface="Roboto"/>
                      </a:endParaRPr>
                    </a:p>
                  </a:txBody>
                  <a:tcPr marT="91425" marB="91425" marR="91425" marL="91425"/>
                </a:tc>
              </a:tr>
              <a:tr h="314525">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object</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{age:13, name:’danilo’}</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any JS object</a:t>
                      </a:r>
                      <a:endParaRPr sz="1000">
                        <a:solidFill>
                          <a:srgbClr val="434343"/>
                        </a:solidFill>
                        <a:latin typeface="Roboto"/>
                        <a:ea typeface="Roboto"/>
                        <a:cs typeface="Roboto"/>
                        <a:sym typeface="Roboto"/>
                      </a:endParaRPr>
                    </a:p>
                  </a:txBody>
                  <a:tcPr marT="91425" marB="91425" marR="91425" marL="91425"/>
                </a:tc>
              </a:tr>
              <a:tr h="314525">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array</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[1, 2, 3]</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any JS array value</a:t>
                      </a:r>
                      <a:endParaRPr sz="1000">
                        <a:solidFill>
                          <a:srgbClr val="434343"/>
                        </a:solidFill>
                        <a:latin typeface="Roboto"/>
                        <a:ea typeface="Roboto"/>
                        <a:cs typeface="Roboto"/>
                        <a:sym typeface="Roboto"/>
                      </a:endParaRPr>
                    </a:p>
                  </a:txBody>
                  <a:tcPr marT="91425" marB="91425" marR="91425" marL="91425"/>
                </a:tc>
              </a:tr>
              <a:tr h="314525">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tuple</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[1,2]</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added by TS. Fixed-length array</a:t>
                      </a:r>
                      <a:endParaRPr sz="1000">
                        <a:solidFill>
                          <a:srgbClr val="434343"/>
                        </a:solidFill>
                        <a:latin typeface="Roboto"/>
                        <a:ea typeface="Roboto"/>
                        <a:cs typeface="Roboto"/>
                        <a:sym typeface="Roboto"/>
                      </a:endParaRPr>
                    </a:p>
                  </a:txBody>
                  <a:tcPr marT="91425" marB="91425" marR="91425" marL="91425"/>
                </a:tc>
              </a:tr>
              <a:tr h="402575">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Enum</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enum {NEW, OLD}</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added by TS. Global constant identifiers</a:t>
                      </a:r>
                      <a:endParaRPr sz="1000">
                        <a:solidFill>
                          <a:srgbClr val="434343"/>
                        </a:solidFill>
                        <a:latin typeface="Roboto"/>
                        <a:ea typeface="Roboto"/>
                        <a:cs typeface="Roboto"/>
                        <a:sym typeface="Roboto"/>
                      </a:endParaRPr>
                    </a:p>
                  </a:txBody>
                  <a:tcPr marT="91425" marB="91425" marR="91425" marL="91425"/>
                </a:tc>
              </a:tr>
              <a:tr h="314525">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any</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a:t>
                      </a:r>
                      <a:endParaRPr sz="1000">
                        <a:solidFill>
                          <a:srgbClr val="434343"/>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pt-BR" sz="1000">
                          <a:solidFill>
                            <a:srgbClr val="434343"/>
                          </a:solidFill>
                          <a:latin typeface="Roboto"/>
                          <a:ea typeface="Roboto"/>
                          <a:cs typeface="Roboto"/>
                          <a:sym typeface="Roboto"/>
                        </a:rPr>
                        <a:t>any kind of value</a:t>
                      </a:r>
                      <a:endParaRPr sz="1000">
                        <a:solidFill>
                          <a:srgbClr val="434343"/>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The front-end developer roadmap</a:t>
            </a:r>
            <a:endParaRPr/>
          </a:p>
        </p:txBody>
      </p:sp>
      <p:sp>
        <p:nvSpPr>
          <p:cNvPr id="104" name="Google Shape;10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05" name="Google Shape;105;p19"/>
          <p:cNvSpPr txBox="1"/>
          <p:nvPr/>
        </p:nvSpPr>
        <p:spPr>
          <a:xfrm>
            <a:off x="1675200" y="1194350"/>
            <a:ext cx="5793600" cy="37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latin typeface="Roboto"/>
                <a:ea typeface="Roboto"/>
                <a:cs typeface="Roboto"/>
                <a:sym typeface="Roboto"/>
              </a:rPr>
              <a:t>Let’s explore and discuss the current roadmap to be a developer today</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rPr lang="pt-BR" sz="1100" u="sng">
                <a:solidFill>
                  <a:schemeClr val="hlink"/>
                </a:solidFill>
                <a:hlinkClick r:id="rId3"/>
              </a:rPr>
              <a:t>Learn to become a modern frontend developer</a:t>
            </a:r>
            <a:br>
              <a:rPr lang="pt-BR">
                <a:latin typeface="Roboto"/>
                <a:ea typeface="Roboto"/>
                <a:cs typeface="Roboto"/>
                <a:sym typeface="Roboto"/>
              </a:rPr>
            </a:br>
            <a:br>
              <a:rPr lang="pt-BR">
                <a:latin typeface="Roboto"/>
                <a:ea typeface="Roboto"/>
                <a:cs typeface="Roboto"/>
                <a:sym typeface="Roboto"/>
              </a:rPr>
            </a:br>
            <a:endParaRPr>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You can read more about the front-end career here:</a:t>
            </a:r>
            <a:endParaRPr sz="1000">
              <a:latin typeface="Roboto"/>
              <a:ea typeface="Roboto"/>
              <a:cs typeface="Roboto"/>
              <a:sym typeface="Roboto"/>
            </a:endParaRPr>
          </a:p>
          <a:p>
            <a:pPr indent="0" lvl="0" marL="0" rtl="0" algn="l">
              <a:spcBef>
                <a:spcPts val="0"/>
              </a:spcBef>
              <a:spcAft>
                <a:spcPts val="0"/>
              </a:spcAft>
              <a:buNone/>
            </a:pPr>
            <a:r>
              <a:rPr lang="pt-BR" sz="1000" u="sng">
                <a:solidFill>
                  <a:schemeClr val="hlink"/>
                </a:solidFill>
                <a:latin typeface="Roboto"/>
                <a:ea typeface="Roboto"/>
                <a:cs typeface="Roboto"/>
                <a:sym typeface="Roboto"/>
                <a:hlinkClick r:id="rId4"/>
              </a:rPr>
              <a:t>From Zero to Front-end Hero (Part 1)</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BR" sz="1000" u="sng">
                <a:solidFill>
                  <a:schemeClr val="accent5"/>
                </a:solidFill>
                <a:latin typeface="Roboto"/>
                <a:ea typeface="Roboto"/>
                <a:cs typeface="Roboto"/>
                <a:sym typeface="Roboto"/>
                <a:hlinkClick r:id="rId5">
                  <a:extLst>
                    <a:ext uri="{A12FA001-AC4F-418D-AE19-62706E023703}">
                      <ahyp:hlinkClr val="tx"/>
                    </a:ext>
                  </a:extLst>
                </a:hlinkClick>
              </a:rPr>
              <a:t>From Zero to Front-end Hero (Part 2) - freeCodeCamp.org</a:t>
            </a:r>
            <a:endParaRPr sz="1000">
              <a:latin typeface="Roboto"/>
              <a:ea typeface="Roboto"/>
              <a:cs typeface="Roboto"/>
              <a:sym typeface="Roboto"/>
            </a:endParaRPr>
          </a:p>
        </p:txBody>
      </p:sp>
      <p:pic>
        <p:nvPicPr>
          <p:cNvPr id="106" name="Google Shape;106;p19"/>
          <p:cNvPicPr preferRelativeResize="0"/>
          <p:nvPr/>
        </p:nvPicPr>
        <p:blipFill>
          <a:blip r:embed="rId6">
            <a:alphaModFix/>
          </a:blip>
          <a:stretch>
            <a:fillRect/>
          </a:stretch>
        </p:blipFill>
        <p:spPr>
          <a:xfrm>
            <a:off x="2264570" y="1581000"/>
            <a:ext cx="4854749" cy="1485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889" name="Google Shape;889;p82"/>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explore the all the basic types of TS.</a:t>
            </a:r>
            <a:endParaRPr sz="1600"/>
          </a:p>
          <a:p>
            <a:pPr indent="0" lvl="0" marL="0" rtl="0" algn="l">
              <a:spcBef>
                <a:spcPts val="1200"/>
              </a:spcBef>
              <a:spcAft>
                <a:spcPts val="1200"/>
              </a:spcAft>
              <a:buNone/>
            </a:pPr>
            <a:r>
              <a:t/>
            </a:r>
            <a:endParaRPr/>
          </a:p>
        </p:txBody>
      </p:sp>
      <p:pic>
        <p:nvPicPr>
          <p:cNvPr id="890" name="Google Shape;890;p82"/>
          <p:cNvPicPr preferRelativeResize="0"/>
          <p:nvPr/>
        </p:nvPicPr>
        <p:blipFill>
          <a:blip r:embed="rId3">
            <a:alphaModFix/>
          </a:blip>
          <a:stretch>
            <a:fillRect/>
          </a:stretch>
        </p:blipFill>
        <p:spPr>
          <a:xfrm>
            <a:off x="400125" y="1724625"/>
            <a:ext cx="3283300" cy="2462475"/>
          </a:xfrm>
          <a:prstGeom prst="rect">
            <a:avLst/>
          </a:prstGeom>
          <a:noFill/>
          <a:ln>
            <a:noFill/>
          </a:ln>
        </p:spPr>
      </p:pic>
      <p:sp>
        <p:nvSpPr>
          <p:cNvPr id="891" name="Google Shape;891;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a:t>
            </a:r>
            <a:endParaRPr/>
          </a:p>
        </p:txBody>
      </p:sp>
      <p:pic>
        <p:nvPicPr>
          <p:cNvPr id="892" name="Google Shape;892;p82"/>
          <p:cNvPicPr preferRelativeResize="0"/>
          <p:nvPr/>
        </p:nvPicPr>
        <p:blipFill>
          <a:blip r:embed="rId4">
            <a:alphaModFix/>
          </a:blip>
          <a:stretch>
            <a:fillRect/>
          </a:stretch>
        </p:blipFill>
        <p:spPr>
          <a:xfrm>
            <a:off x="8390990" y="171390"/>
            <a:ext cx="485800" cy="4857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 - Basic TS Features</a:t>
            </a:r>
            <a:endParaRPr/>
          </a:p>
        </p:txBody>
      </p:sp>
      <p:sp>
        <p:nvSpPr>
          <p:cNvPr id="898" name="Google Shape;898;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899" name="Google Shape;899;p83"/>
          <p:cNvPicPr preferRelativeResize="0"/>
          <p:nvPr/>
        </p:nvPicPr>
        <p:blipFill>
          <a:blip r:embed="rId3">
            <a:alphaModFix/>
          </a:blip>
          <a:stretch>
            <a:fillRect/>
          </a:stretch>
        </p:blipFill>
        <p:spPr>
          <a:xfrm>
            <a:off x="8390990" y="171390"/>
            <a:ext cx="485800" cy="485775"/>
          </a:xfrm>
          <a:prstGeom prst="rect">
            <a:avLst/>
          </a:prstGeom>
          <a:noFill/>
          <a:ln>
            <a:noFill/>
          </a:ln>
        </p:spPr>
      </p:pic>
      <p:sp>
        <p:nvSpPr>
          <p:cNvPr id="900" name="Google Shape;900;p83"/>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UNION and LITERAL types</a:t>
            </a:r>
            <a:endParaRPr/>
          </a:p>
          <a:p>
            <a:pPr indent="0" lvl="0" marL="0" rtl="0" algn="l">
              <a:spcBef>
                <a:spcPts val="1200"/>
              </a:spcBef>
              <a:spcAft>
                <a:spcPts val="1200"/>
              </a:spcAft>
              <a:buNone/>
            </a:pPr>
            <a:r>
              <a:t/>
            </a:r>
            <a:endParaRPr/>
          </a:p>
        </p:txBody>
      </p:sp>
      <p:sp>
        <p:nvSpPr>
          <p:cNvPr id="901" name="Google Shape;901;p83"/>
          <p:cNvSpPr txBox="1"/>
          <p:nvPr/>
        </p:nvSpPr>
        <p:spPr>
          <a:xfrm>
            <a:off x="425150" y="1978875"/>
            <a:ext cx="3387300" cy="27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With Union you can combine types.</a:t>
            </a:r>
            <a:endParaRPr>
              <a:solidFill>
                <a:schemeClr val="dk2"/>
              </a:solidFill>
              <a:latin typeface="Roboto"/>
              <a:ea typeface="Roboto"/>
              <a:cs typeface="Roboto"/>
              <a:sym typeface="Roboto"/>
            </a:endParaRPr>
          </a:p>
        </p:txBody>
      </p:sp>
      <p:sp>
        <p:nvSpPr>
          <p:cNvPr id="902" name="Google Shape;902;p83"/>
          <p:cNvSpPr txBox="1"/>
          <p:nvPr/>
        </p:nvSpPr>
        <p:spPr>
          <a:xfrm>
            <a:off x="5198350" y="2606600"/>
            <a:ext cx="3387300" cy="20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2"/>
                </a:solidFill>
                <a:latin typeface="Roboto"/>
                <a:ea typeface="Roboto"/>
                <a:cs typeface="Roboto"/>
                <a:sym typeface="Roboto"/>
              </a:rPr>
              <a:t>With literal type you can specify what the string the variables accept.</a:t>
            </a:r>
            <a:endParaRPr>
              <a:solidFill>
                <a:schemeClr val="dk2"/>
              </a:solidFill>
              <a:latin typeface="Roboto"/>
              <a:ea typeface="Roboto"/>
              <a:cs typeface="Roboto"/>
              <a:sym typeface="Roboto"/>
            </a:endParaRPr>
          </a:p>
        </p:txBody>
      </p:sp>
      <p:pic>
        <p:nvPicPr>
          <p:cNvPr id="903" name="Google Shape;903;p83"/>
          <p:cNvPicPr preferRelativeResize="0"/>
          <p:nvPr/>
        </p:nvPicPr>
        <p:blipFill rotWithShape="1">
          <a:blip r:embed="rId4">
            <a:alphaModFix/>
          </a:blip>
          <a:srcRect b="35945" l="17502" r="19966" t="49317"/>
          <a:stretch/>
        </p:blipFill>
        <p:spPr>
          <a:xfrm>
            <a:off x="721676" y="2134725"/>
            <a:ext cx="2519150" cy="329100"/>
          </a:xfrm>
          <a:prstGeom prst="rect">
            <a:avLst/>
          </a:prstGeom>
          <a:noFill/>
          <a:ln>
            <a:noFill/>
          </a:ln>
        </p:spPr>
      </p:pic>
      <p:pic>
        <p:nvPicPr>
          <p:cNvPr id="904" name="Google Shape;904;p83"/>
          <p:cNvPicPr preferRelativeResize="0"/>
          <p:nvPr/>
        </p:nvPicPr>
        <p:blipFill rotWithShape="1">
          <a:blip r:embed="rId5">
            <a:alphaModFix/>
          </a:blip>
          <a:srcRect b="41049" l="18791" r="21018" t="45408"/>
          <a:stretch/>
        </p:blipFill>
        <p:spPr>
          <a:xfrm>
            <a:off x="5221291" y="2097925"/>
            <a:ext cx="2246810" cy="3290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910" name="Google Shape;910;p84"/>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1200"/>
              </a:spcAft>
              <a:buNone/>
            </a:pPr>
            <a:r>
              <a:rPr lang="pt-BR" sz="1600"/>
              <a:t>Let’s explore the literal and union types.</a:t>
            </a:r>
            <a:endParaRPr/>
          </a:p>
        </p:txBody>
      </p:sp>
      <p:pic>
        <p:nvPicPr>
          <p:cNvPr id="911" name="Google Shape;911;p84"/>
          <p:cNvPicPr preferRelativeResize="0"/>
          <p:nvPr/>
        </p:nvPicPr>
        <p:blipFill>
          <a:blip r:embed="rId3">
            <a:alphaModFix/>
          </a:blip>
          <a:stretch>
            <a:fillRect/>
          </a:stretch>
        </p:blipFill>
        <p:spPr>
          <a:xfrm>
            <a:off x="400125" y="1724625"/>
            <a:ext cx="3283300" cy="2462475"/>
          </a:xfrm>
          <a:prstGeom prst="rect">
            <a:avLst/>
          </a:prstGeom>
          <a:noFill/>
          <a:ln>
            <a:noFill/>
          </a:ln>
        </p:spPr>
      </p:pic>
      <p:sp>
        <p:nvSpPr>
          <p:cNvPr id="912" name="Google Shape;912;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a:t>
            </a:r>
            <a:endParaRPr/>
          </a:p>
        </p:txBody>
      </p:sp>
      <p:pic>
        <p:nvPicPr>
          <p:cNvPr id="913" name="Google Shape;913;p84"/>
          <p:cNvPicPr preferRelativeResize="0"/>
          <p:nvPr/>
        </p:nvPicPr>
        <p:blipFill>
          <a:blip r:embed="rId4">
            <a:alphaModFix/>
          </a:blip>
          <a:stretch>
            <a:fillRect/>
          </a:stretch>
        </p:blipFill>
        <p:spPr>
          <a:xfrm>
            <a:off x="8390990" y="171390"/>
            <a:ext cx="485800" cy="4857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 - Basic TS Features</a:t>
            </a:r>
            <a:endParaRPr/>
          </a:p>
        </p:txBody>
      </p:sp>
      <p:sp>
        <p:nvSpPr>
          <p:cNvPr id="919" name="Google Shape;919;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920" name="Google Shape;920;p85"/>
          <p:cNvPicPr preferRelativeResize="0"/>
          <p:nvPr/>
        </p:nvPicPr>
        <p:blipFill>
          <a:blip r:embed="rId3">
            <a:alphaModFix/>
          </a:blip>
          <a:stretch>
            <a:fillRect/>
          </a:stretch>
        </p:blipFill>
        <p:spPr>
          <a:xfrm>
            <a:off x="8390990" y="171390"/>
            <a:ext cx="485800" cy="485775"/>
          </a:xfrm>
          <a:prstGeom prst="rect">
            <a:avLst/>
          </a:prstGeom>
          <a:noFill/>
          <a:ln>
            <a:noFill/>
          </a:ln>
        </p:spPr>
      </p:pic>
      <p:sp>
        <p:nvSpPr>
          <p:cNvPr id="921" name="Google Shape;921;p85"/>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Function Types &amp; Callbacks</a:t>
            </a:r>
            <a:endParaRPr/>
          </a:p>
          <a:p>
            <a:pPr indent="0" lvl="0" marL="0" rtl="0" algn="l">
              <a:spcBef>
                <a:spcPts val="1200"/>
              </a:spcBef>
              <a:spcAft>
                <a:spcPts val="1200"/>
              </a:spcAft>
              <a:buNone/>
            </a:pPr>
            <a:r>
              <a:t/>
            </a:r>
            <a:endParaRPr/>
          </a:p>
        </p:txBody>
      </p:sp>
      <p:pic>
        <p:nvPicPr>
          <p:cNvPr id="922" name="Google Shape;922;p85"/>
          <p:cNvPicPr preferRelativeResize="0"/>
          <p:nvPr/>
        </p:nvPicPr>
        <p:blipFill rotWithShape="1">
          <a:blip r:embed="rId4">
            <a:alphaModFix/>
          </a:blip>
          <a:srcRect b="27704" l="14279" r="16434" t="40648"/>
          <a:stretch/>
        </p:blipFill>
        <p:spPr>
          <a:xfrm>
            <a:off x="885125" y="1923600"/>
            <a:ext cx="2467225" cy="613300"/>
          </a:xfrm>
          <a:prstGeom prst="rect">
            <a:avLst/>
          </a:prstGeom>
          <a:noFill/>
          <a:ln>
            <a:noFill/>
          </a:ln>
        </p:spPr>
      </p:pic>
      <p:pic>
        <p:nvPicPr>
          <p:cNvPr id="923" name="Google Shape;923;p85"/>
          <p:cNvPicPr preferRelativeResize="0"/>
          <p:nvPr/>
        </p:nvPicPr>
        <p:blipFill rotWithShape="1">
          <a:blip r:embed="rId5">
            <a:alphaModFix/>
          </a:blip>
          <a:srcRect b="30840" l="13846" r="13694" t="39608"/>
          <a:stretch/>
        </p:blipFill>
        <p:spPr>
          <a:xfrm>
            <a:off x="5359550" y="1943900"/>
            <a:ext cx="2697200" cy="572700"/>
          </a:xfrm>
          <a:prstGeom prst="rect">
            <a:avLst/>
          </a:prstGeom>
          <a:noFill/>
          <a:ln>
            <a:noFill/>
          </a:ln>
        </p:spPr>
      </p:pic>
      <p:sp>
        <p:nvSpPr>
          <p:cNvPr id="924" name="Google Shape;924;p85"/>
          <p:cNvSpPr txBox="1"/>
          <p:nvPr/>
        </p:nvSpPr>
        <p:spPr>
          <a:xfrm>
            <a:off x="425150" y="1978875"/>
            <a:ext cx="3387300" cy="27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you can define what type the function will return</a:t>
            </a:r>
            <a:endParaRPr>
              <a:solidFill>
                <a:schemeClr val="dk2"/>
              </a:solidFill>
              <a:latin typeface="Roboto"/>
              <a:ea typeface="Roboto"/>
              <a:cs typeface="Roboto"/>
              <a:sym typeface="Roboto"/>
            </a:endParaRPr>
          </a:p>
        </p:txBody>
      </p:sp>
      <p:sp>
        <p:nvSpPr>
          <p:cNvPr id="925" name="Google Shape;925;p85"/>
          <p:cNvSpPr txBox="1"/>
          <p:nvPr/>
        </p:nvSpPr>
        <p:spPr>
          <a:xfrm>
            <a:off x="5198350" y="2606600"/>
            <a:ext cx="3387300" cy="20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2"/>
                </a:solidFill>
                <a:latin typeface="Roboto"/>
                <a:ea typeface="Roboto"/>
                <a:cs typeface="Roboto"/>
                <a:sym typeface="Roboto"/>
              </a:rPr>
              <a:t>You can define the type being as function to type a callback.</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931" name="Google Shape;931;p86"/>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explore functions and callbacks</a:t>
            </a:r>
            <a:endParaRPr sz="1200"/>
          </a:p>
          <a:p>
            <a:pPr indent="0" lvl="0" marL="0" rtl="0" algn="l">
              <a:spcBef>
                <a:spcPts val="1200"/>
              </a:spcBef>
              <a:spcAft>
                <a:spcPts val="1200"/>
              </a:spcAft>
              <a:buNone/>
            </a:pPr>
            <a:r>
              <a:t/>
            </a:r>
            <a:endParaRPr/>
          </a:p>
        </p:txBody>
      </p:sp>
      <p:pic>
        <p:nvPicPr>
          <p:cNvPr id="932" name="Google Shape;932;p86"/>
          <p:cNvPicPr preferRelativeResize="0"/>
          <p:nvPr/>
        </p:nvPicPr>
        <p:blipFill>
          <a:blip r:embed="rId3">
            <a:alphaModFix/>
          </a:blip>
          <a:stretch>
            <a:fillRect/>
          </a:stretch>
        </p:blipFill>
        <p:spPr>
          <a:xfrm>
            <a:off x="400125" y="1724625"/>
            <a:ext cx="3283300" cy="2462475"/>
          </a:xfrm>
          <a:prstGeom prst="rect">
            <a:avLst/>
          </a:prstGeom>
          <a:noFill/>
          <a:ln>
            <a:noFill/>
          </a:ln>
        </p:spPr>
      </p:pic>
      <p:sp>
        <p:nvSpPr>
          <p:cNvPr id="933" name="Google Shape;933;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a:t>
            </a:r>
            <a:endParaRPr/>
          </a:p>
        </p:txBody>
      </p:sp>
      <p:pic>
        <p:nvPicPr>
          <p:cNvPr id="934" name="Google Shape;934;p86"/>
          <p:cNvPicPr preferRelativeResize="0"/>
          <p:nvPr/>
        </p:nvPicPr>
        <p:blipFill>
          <a:blip r:embed="rId4">
            <a:alphaModFix/>
          </a:blip>
          <a:stretch>
            <a:fillRect/>
          </a:stretch>
        </p:blipFill>
        <p:spPr>
          <a:xfrm>
            <a:off x="8390990" y="171390"/>
            <a:ext cx="485800" cy="4857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 - Basic TS Features</a:t>
            </a:r>
            <a:endParaRPr/>
          </a:p>
        </p:txBody>
      </p:sp>
      <p:sp>
        <p:nvSpPr>
          <p:cNvPr id="940" name="Google Shape;940;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941" name="Google Shape;941;p87"/>
          <p:cNvPicPr preferRelativeResize="0"/>
          <p:nvPr/>
        </p:nvPicPr>
        <p:blipFill>
          <a:blip r:embed="rId3">
            <a:alphaModFix/>
          </a:blip>
          <a:stretch>
            <a:fillRect/>
          </a:stretch>
        </p:blipFill>
        <p:spPr>
          <a:xfrm>
            <a:off x="8390990" y="171390"/>
            <a:ext cx="485800" cy="485775"/>
          </a:xfrm>
          <a:prstGeom prst="rect">
            <a:avLst/>
          </a:prstGeom>
          <a:noFill/>
          <a:ln>
            <a:noFill/>
          </a:ln>
        </p:spPr>
      </p:pic>
      <p:sp>
        <p:nvSpPr>
          <p:cNvPr id="942" name="Google Shape;942;p87"/>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“unknown” and “never” types</a:t>
            </a:r>
            <a:endParaRPr/>
          </a:p>
          <a:p>
            <a:pPr indent="0" lvl="0" marL="0" rtl="0" algn="l">
              <a:spcBef>
                <a:spcPts val="1200"/>
              </a:spcBef>
              <a:spcAft>
                <a:spcPts val="1200"/>
              </a:spcAft>
              <a:buNone/>
            </a:pPr>
            <a:r>
              <a:t/>
            </a:r>
            <a:endParaRPr/>
          </a:p>
        </p:txBody>
      </p:sp>
      <p:sp>
        <p:nvSpPr>
          <p:cNvPr id="943" name="Google Shape;943;p87"/>
          <p:cNvSpPr txBox="1"/>
          <p:nvPr/>
        </p:nvSpPr>
        <p:spPr>
          <a:xfrm>
            <a:off x="425150" y="2069950"/>
            <a:ext cx="3387300" cy="26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unknown is the type-safe counterpart of any.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Anything is assignable to unknown, but unknown isn’t assignable to anything but itself and any without a type assertion or a control flow based narrowing. Likewise, no operations are permitted on an unknown without first asserting or narrowing to a more specific type.</a:t>
            </a:r>
            <a:endParaRPr>
              <a:solidFill>
                <a:schemeClr val="dk2"/>
              </a:solidFill>
              <a:latin typeface="Roboto"/>
              <a:ea typeface="Roboto"/>
              <a:cs typeface="Roboto"/>
              <a:sym typeface="Roboto"/>
            </a:endParaRPr>
          </a:p>
        </p:txBody>
      </p:sp>
      <p:sp>
        <p:nvSpPr>
          <p:cNvPr id="944" name="Google Shape;944;p87"/>
          <p:cNvSpPr txBox="1"/>
          <p:nvPr/>
        </p:nvSpPr>
        <p:spPr>
          <a:xfrm>
            <a:off x="5198350" y="1902675"/>
            <a:ext cx="3387300" cy="27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The never type represents the type of values that never occur.</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while void can receive null or undefined, never CAN NOT receive any value.</a:t>
            </a:r>
            <a:endParaRPr>
              <a:solidFill>
                <a:schemeClr val="dk2"/>
              </a:solidFill>
              <a:latin typeface="Roboto"/>
              <a:ea typeface="Roboto"/>
              <a:cs typeface="Roboto"/>
              <a:sym typeface="Roboto"/>
            </a:endParaRPr>
          </a:p>
        </p:txBody>
      </p:sp>
      <p:pic>
        <p:nvPicPr>
          <p:cNvPr id="945" name="Google Shape;945;p87"/>
          <p:cNvPicPr preferRelativeResize="0"/>
          <p:nvPr/>
        </p:nvPicPr>
        <p:blipFill rotWithShape="1">
          <a:blip r:embed="rId4">
            <a:alphaModFix/>
          </a:blip>
          <a:srcRect b="35473" l="23553" r="25903" t="45696"/>
          <a:stretch/>
        </p:blipFill>
        <p:spPr>
          <a:xfrm>
            <a:off x="808475" y="1839950"/>
            <a:ext cx="2397500" cy="731800"/>
          </a:xfrm>
          <a:prstGeom prst="rect">
            <a:avLst/>
          </a:prstGeom>
          <a:noFill/>
          <a:ln>
            <a:noFill/>
          </a:ln>
        </p:spPr>
      </p:pic>
      <p:pic>
        <p:nvPicPr>
          <p:cNvPr id="946" name="Google Shape;946;p87"/>
          <p:cNvPicPr preferRelativeResize="0"/>
          <p:nvPr/>
        </p:nvPicPr>
        <p:blipFill rotWithShape="1">
          <a:blip r:embed="rId5">
            <a:alphaModFix/>
          </a:blip>
          <a:srcRect b="33266" l="15892" r="17275" t="38939"/>
          <a:stretch/>
        </p:blipFill>
        <p:spPr>
          <a:xfrm>
            <a:off x="5373163" y="1839950"/>
            <a:ext cx="2912272" cy="7318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952" name="Google Shape;952;p88"/>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explore the unknown and never types.</a:t>
            </a:r>
            <a:endParaRPr sz="1200"/>
          </a:p>
          <a:p>
            <a:pPr indent="0" lvl="0" marL="0" rtl="0" algn="l">
              <a:spcBef>
                <a:spcPts val="1200"/>
              </a:spcBef>
              <a:spcAft>
                <a:spcPts val="1200"/>
              </a:spcAft>
              <a:buNone/>
            </a:pPr>
            <a:r>
              <a:t/>
            </a:r>
            <a:endParaRPr/>
          </a:p>
        </p:txBody>
      </p:sp>
      <p:pic>
        <p:nvPicPr>
          <p:cNvPr id="953" name="Google Shape;953;p88"/>
          <p:cNvPicPr preferRelativeResize="0"/>
          <p:nvPr/>
        </p:nvPicPr>
        <p:blipFill>
          <a:blip r:embed="rId3">
            <a:alphaModFix/>
          </a:blip>
          <a:stretch>
            <a:fillRect/>
          </a:stretch>
        </p:blipFill>
        <p:spPr>
          <a:xfrm>
            <a:off x="400125" y="1724625"/>
            <a:ext cx="3283300" cy="2462475"/>
          </a:xfrm>
          <a:prstGeom prst="rect">
            <a:avLst/>
          </a:prstGeom>
          <a:noFill/>
          <a:ln>
            <a:noFill/>
          </a:ln>
        </p:spPr>
      </p:pic>
      <p:sp>
        <p:nvSpPr>
          <p:cNvPr id="954" name="Google Shape;954;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a:t>
            </a:r>
            <a:endParaRPr/>
          </a:p>
        </p:txBody>
      </p:sp>
      <p:pic>
        <p:nvPicPr>
          <p:cNvPr id="955" name="Google Shape;955;p88"/>
          <p:cNvPicPr preferRelativeResize="0"/>
          <p:nvPr/>
        </p:nvPicPr>
        <p:blipFill>
          <a:blip r:embed="rId4">
            <a:alphaModFix/>
          </a:blip>
          <a:stretch>
            <a:fillRect/>
          </a:stretch>
        </p:blipFill>
        <p:spPr>
          <a:xfrm>
            <a:off x="8390990" y="171390"/>
            <a:ext cx="485800" cy="4857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 - Basic TS Features</a:t>
            </a:r>
            <a:endParaRPr/>
          </a:p>
        </p:txBody>
      </p:sp>
      <p:sp>
        <p:nvSpPr>
          <p:cNvPr id="961" name="Google Shape;961;p89"/>
          <p:cNvSpPr txBox="1"/>
          <p:nvPr/>
        </p:nvSpPr>
        <p:spPr>
          <a:xfrm>
            <a:off x="3545400" y="4814475"/>
            <a:ext cx="5598600" cy="3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000">
                <a:latin typeface="Roboto Light"/>
                <a:ea typeface="Roboto Light"/>
                <a:cs typeface="Roboto Light"/>
                <a:sym typeface="Roboto Light"/>
              </a:rPr>
              <a:t>[1] https://www.typescriptlang.org/docs/handbook/generics.html</a:t>
            </a:r>
            <a:endParaRPr sz="1000">
              <a:latin typeface="Roboto Light"/>
              <a:ea typeface="Roboto Light"/>
              <a:cs typeface="Roboto Light"/>
              <a:sym typeface="Roboto Light"/>
            </a:endParaRPr>
          </a:p>
        </p:txBody>
      </p:sp>
      <p:sp>
        <p:nvSpPr>
          <p:cNvPr id="962" name="Google Shape;962;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963" name="Google Shape;963;p89"/>
          <p:cNvPicPr preferRelativeResize="0"/>
          <p:nvPr/>
        </p:nvPicPr>
        <p:blipFill>
          <a:blip r:embed="rId3">
            <a:alphaModFix/>
          </a:blip>
          <a:stretch>
            <a:fillRect/>
          </a:stretch>
        </p:blipFill>
        <p:spPr>
          <a:xfrm>
            <a:off x="8390990" y="171390"/>
            <a:ext cx="485800" cy="485775"/>
          </a:xfrm>
          <a:prstGeom prst="rect">
            <a:avLst/>
          </a:prstGeom>
          <a:noFill/>
          <a:ln>
            <a:noFill/>
          </a:ln>
        </p:spPr>
      </p:pic>
      <p:sp>
        <p:nvSpPr>
          <p:cNvPr id="964" name="Google Shape;964;p89"/>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Generics</a:t>
            </a:r>
            <a:endParaRPr/>
          </a:p>
          <a:p>
            <a:pPr indent="0" lvl="0" marL="0" rtl="0" algn="l">
              <a:spcBef>
                <a:spcPts val="1200"/>
              </a:spcBef>
              <a:spcAft>
                <a:spcPts val="1200"/>
              </a:spcAft>
              <a:buNone/>
            </a:pPr>
            <a:r>
              <a:t/>
            </a:r>
            <a:endParaRPr/>
          </a:p>
        </p:txBody>
      </p:sp>
      <p:pic>
        <p:nvPicPr>
          <p:cNvPr id="965" name="Google Shape;965;p89"/>
          <p:cNvPicPr preferRelativeResize="0"/>
          <p:nvPr/>
        </p:nvPicPr>
        <p:blipFill>
          <a:blip r:embed="rId4">
            <a:alphaModFix/>
          </a:blip>
          <a:stretch>
            <a:fillRect/>
          </a:stretch>
        </p:blipFill>
        <p:spPr>
          <a:xfrm>
            <a:off x="4335321" y="1235825"/>
            <a:ext cx="4600006" cy="3000000"/>
          </a:xfrm>
          <a:prstGeom prst="rect">
            <a:avLst/>
          </a:prstGeom>
          <a:noFill/>
          <a:ln>
            <a:noFill/>
          </a:ln>
        </p:spPr>
      </p:pic>
      <p:sp>
        <p:nvSpPr>
          <p:cNvPr id="966" name="Google Shape;966;p89"/>
          <p:cNvSpPr txBox="1"/>
          <p:nvPr/>
        </p:nvSpPr>
        <p:spPr>
          <a:xfrm>
            <a:off x="446025" y="17036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chemeClr val="dk2"/>
                </a:solidFill>
                <a:highlight>
                  <a:srgbClr val="FFFFFF"/>
                </a:highlight>
                <a:latin typeface="Roboto"/>
                <a:ea typeface="Roboto"/>
                <a:cs typeface="Roboto"/>
                <a:sym typeface="Roboto"/>
              </a:rPr>
              <a:t>The implementation of generics in Typescript give us the ability to pass in a range of types to a component, adding an extra layer of abstraction and re-usability to your code. Generics can be applied to functions, interfaces and classes in Typescript.</a:t>
            </a:r>
            <a:endParaRPr>
              <a:solidFill>
                <a:schemeClr val="dk2"/>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972" name="Google Shape;972;p90"/>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explore generic types</a:t>
            </a:r>
            <a:endParaRPr sz="1200"/>
          </a:p>
          <a:p>
            <a:pPr indent="0" lvl="0" marL="0" rtl="0" algn="l">
              <a:spcBef>
                <a:spcPts val="1200"/>
              </a:spcBef>
              <a:spcAft>
                <a:spcPts val="1200"/>
              </a:spcAft>
              <a:buNone/>
            </a:pPr>
            <a:r>
              <a:t/>
            </a:r>
            <a:endParaRPr/>
          </a:p>
        </p:txBody>
      </p:sp>
      <p:pic>
        <p:nvPicPr>
          <p:cNvPr id="973" name="Google Shape;973;p90"/>
          <p:cNvPicPr preferRelativeResize="0"/>
          <p:nvPr/>
        </p:nvPicPr>
        <p:blipFill>
          <a:blip r:embed="rId3">
            <a:alphaModFix/>
          </a:blip>
          <a:stretch>
            <a:fillRect/>
          </a:stretch>
        </p:blipFill>
        <p:spPr>
          <a:xfrm>
            <a:off x="400125" y="1724625"/>
            <a:ext cx="3283300" cy="2462475"/>
          </a:xfrm>
          <a:prstGeom prst="rect">
            <a:avLst/>
          </a:prstGeom>
          <a:noFill/>
          <a:ln>
            <a:noFill/>
          </a:ln>
        </p:spPr>
      </p:pic>
      <p:sp>
        <p:nvSpPr>
          <p:cNvPr id="974" name="Google Shape;974;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TypeScript</a:t>
            </a:r>
            <a:endParaRPr/>
          </a:p>
        </p:txBody>
      </p:sp>
      <p:pic>
        <p:nvPicPr>
          <p:cNvPr id="975" name="Google Shape;975;p90"/>
          <p:cNvPicPr preferRelativeResize="0"/>
          <p:nvPr/>
        </p:nvPicPr>
        <p:blipFill>
          <a:blip r:embed="rId4">
            <a:alphaModFix/>
          </a:blip>
          <a:stretch>
            <a:fillRect/>
          </a:stretch>
        </p:blipFill>
        <p:spPr>
          <a:xfrm>
            <a:off x="8390990" y="171390"/>
            <a:ext cx="485800" cy="4857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9" name="Shape 979"/>
        <p:cNvGrpSpPr/>
        <p:nvPr/>
      </p:nvGrpSpPr>
      <p:grpSpPr>
        <a:xfrm>
          <a:off x="0" y="0"/>
          <a:ext cx="0" cy="0"/>
          <a:chOff x="0" y="0"/>
          <a:chExt cx="0" cy="0"/>
        </a:xfrm>
      </p:grpSpPr>
      <p:pic>
        <p:nvPicPr>
          <p:cNvPr id="980" name="Google Shape;980;p91"/>
          <p:cNvPicPr preferRelativeResize="0"/>
          <p:nvPr/>
        </p:nvPicPr>
        <p:blipFill>
          <a:blip r:embed="rId3">
            <a:alphaModFix/>
          </a:blip>
          <a:stretch>
            <a:fillRect/>
          </a:stretch>
        </p:blipFill>
        <p:spPr>
          <a:xfrm>
            <a:off x="0" y="0"/>
            <a:ext cx="9144000" cy="5144794"/>
          </a:xfrm>
          <a:prstGeom prst="rect">
            <a:avLst/>
          </a:prstGeom>
          <a:noFill/>
          <a:ln>
            <a:noFill/>
          </a:ln>
        </p:spPr>
      </p:pic>
      <p:sp>
        <p:nvSpPr>
          <p:cNvPr id="981" name="Google Shape;981;p91"/>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chemeClr val="lt1"/>
                </a:solidFill>
              </a:rPr>
              <a:t>OUR ROADMAP</a:t>
            </a:r>
            <a:endParaRPr>
              <a:solidFill>
                <a:schemeClr val="lt1"/>
              </a:solidFill>
            </a:endParaRPr>
          </a:p>
        </p:txBody>
      </p:sp>
      <p:sp>
        <p:nvSpPr>
          <p:cNvPr id="982" name="Google Shape;982;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0" y="0"/>
            <a:ext cx="9141711" cy="5143500"/>
          </a:xfrm>
          <a:prstGeom prst="rect">
            <a:avLst/>
          </a:prstGeom>
          <a:noFill/>
          <a:ln>
            <a:noFill/>
          </a:ln>
        </p:spPr>
      </p:pic>
      <p:sp>
        <p:nvSpPr>
          <p:cNvPr id="112" name="Google Shape;112;p20"/>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chemeClr val="lt1"/>
                </a:solidFill>
              </a:rPr>
              <a:t>OUR ROADMAP</a:t>
            </a:r>
            <a:endParaRPr>
              <a:solidFill>
                <a:schemeClr val="lt1"/>
              </a:solidFill>
            </a:endParaRPr>
          </a:p>
        </p:txBody>
      </p:sp>
      <p:sp>
        <p:nvSpPr>
          <p:cNvPr id="113" name="Google Shape;11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Caution!</a:t>
            </a:r>
            <a:endParaRPr/>
          </a:p>
        </p:txBody>
      </p:sp>
      <p:sp>
        <p:nvSpPr>
          <p:cNvPr id="988" name="Google Shape;988;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THe slides below are under review</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a:t>
            </a:r>
            <a:endParaRPr/>
          </a:p>
        </p:txBody>
      </p:sp>
      <p:sp>
        <p:nvSpPr>
          <p:cNvPr id="994" name="Google Shape;994;p93"/>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a:t>React (also known as React.js or ReactJS) is an open-source JavaScript library for building user interfaces. [1]</a:t>
            </a:r>
            <a:endParaRPr/>
          </a:p>
        </p:txBody>
      </p:sp>
      <p:sp>
        <p:nvSpPr>
          <p:cNvPr id="995" name="Google Shape;995;p93"/>
          <p:cNvSpPr txBox="1"/>
          <p:nvPr/>
        </p:nvSpPr>
        <p:spPr>
          <a:xfrm>
            <a:off x="3545400" y="4814475"/>
            <a:ext cx="5598600" cy="3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000">
                <a:latin typeface="Roboto Light"/>
                <a:ea typeface="Roboto Light"/>
                <a:cs typeface="Roboto Light"/>
                <a:sym typeface="Roboto Light"/>
              </a:rPr>
              <a:t>[1] https://en.wikipedia.org/wiki/React_(web_framework)</a:t>
            </a:r>
            <a:endParaRPr sz="1000">
              <a:latin typeface="Roboto Light"/>
              <a:ea typeface="Roboto Light"/>
              <a:cs typeface="Roboto Light"/>
              <a:sym typeface="Roboto Light"/>
            </a:endParaRPr>
          </a:p>
        </p:txBody>
      </p:sp>
      <p:cxnSp>
        <p:nvCxnSpPr>
          <p:cNvPr id="996" name="Google Shape;996;p93"/>
          <p:cNvCxnSpPr>
            <a:stCxn id="997" idx="6"/>
            <a:endCxn id="998" idx="2"/>
          </p:cNvCxnSpPr>
          <p:nvPr/>
        </p:nvCxnSpPr>
        <p:spPr>
          <a:xfrm>
            <a:off x="752925" y="3639400"/>
            <a:ext cx="8016000" cy="0"/>
          </a:xfrm>
          <a:prstGeom prst="straightConnector1">
            <a:avLst/>
          </a:prstGeom>
          <a:noFill/>
          <a:ln cap="flat" cmpd="sng" w="9525">
            <a:solidFill>
              <a:schemeClr val="dk2"/>
            </a:solidFill>
            <a:prstDash val="solid"/>
            <a:round/>
            <a:headEnd len="med" w="med" type="none"/>
            <a:tailEnd len="med" w="med" type="none"/>
          </a:ln>
        </p:spPr>
      </p:cxnSp>
      <p:grpSp>
        <p:nvGrpSpPr>
          <p:cNvPr id="999" name="Google Shape;999;p93"/>
          <p:cNvGrpSpPr/>
          <p:nvPr/>
        </p:nvGrpSpPr>
        <p:grpSpPr>
          <a:xfrm>
            <a:off x="409275" y="3585400"/>
            <a:ext cx="579300" cy="406750"/>
            <a:chOff x="180675" y="3585400"/>
            <a:chExt cx="579300" cy="406750"/>
          </a:xfrm>
        </p:grpSpPr>
        <p:sp>
          <p:nvSpPr>
            <p:cNvPr id="997" name="Google Shape;997;p93"/>
            <p:cNvSpPr/>
            <p:nvPr/>
          </p:nvSpPr>
          <p:spPr>
            <a:xfrm>
              <a:off x="416325"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3"/>
            <p:cNvSpPr txBox="1"/>
            <p:nvPr/>
          </p:nvSpPr>
          <p:spPr>
            <a:xfrm>
              <a:off x="180675"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MAY</a:t>
              </a:r>
              <a:endParaRPr sz="1200">
                <a:latin typeface="Roboto Medium"/>
                <a:ea typeface="Roboto Medium"/>
                <a:cs typeface="Roboto Medium"/>
                <a:sym typeface="Roboto Medium"/>
              </a:endParaRPr>
            </a:p>
            <a:p>
              <a:pPr indent="0" lvl="0" marL="0" rtl="0" algn="ctr">
                <a:spcBef>
                  <a:spcPts val="0"/>
                </a:spcBef>
                <a:spcAft>
                  <a:spcPts val="0"/>
                </a:spcAft>
                <a:buNone/>
              </a:pPr>
              <a:r>
                <a:rPr lang="pt-BR" sz="1200">
                  <a:latin typeface="Roboto Medium"/>
                  <a:ea typeface="Roboto Medium"/>
                  <a:cs typeface="Roboto Medium"/>
                  <a:sym typeface="Roboto Medium"/>
                </a:rPr>
                <a:t>2013</a:t>
              </a:r>
              <a:endParaRPr sz="1200">
                <a:latin typeface="Roboto Medium"/>
                <a:ea typeface="Roboto Medium"/>
                <a:cs typeface="Roboto Medium"/>
                <a:sym typeface="Roboto Medium"/>
              </a:endParaRPr>
            </a:p>
          </p:txBody>
        </p:sp>
      </p:grpSp>
      <p:sp>
        <p:nvSpPr>
          <p:cNvPr id="1001" name="Google Shape;1001;p93"/>
          <p:cNvSpPr/>
          <p:nvPr/>
        </p:nvSpPr>
        <p:spPr>
          <a:xfrm>
            <a:off x="246225" y="3044525"/>
            <a:ext cx="9054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latin typeface="Roboto"/>
                <a:ea typeface="Roboto"/>
                <a:cs typeface="Roboto"/>
                <a:sym typeface="Roboto"/>
              </a:rPr>
              <a:t>React 0.3.0 is published</a:t>
            </a:r>
            <a:endParaRPr sz="1000">
              <a:latin typeface="Roboto"/>
              <a:ea typeface="Roboto"/>
              <a:cs typeface="Roboto"/>
              <a:sym typeface="Roboto"/>
            </a:endParaRPr>
          </a:p>
        </p:txBody>
      </p:sp>
      <p:grpSp>
        <p:nvGrpSpPr>
          <p:cNvPr id="1002" name="Google Shape;1002;p93"/>
          <p:cNvGrpSpPr/>
          <p:nvPr/>
        </p:nvGrpSpPr>
        <p:grpSpPr>
          <a:xfrm>
            <a:off x="1334847" y="3044525"/>
            <a:ext cx="579300" cy="947625"/>
            <a:chOff x="5980222" y="3044525"/>
            <a:chExt cx="579300" cy="947625"/>
          </a:xfrm>
        </p:grpSpPr>
        <p:sp>
          <p:nvSpPr>
            <p:cNvPr id="1003" name="Google Shape;1003;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JUL 2013</a:t>
              </a:r>
              <a:endParaRPr sz="1200">
                <a:latin typeface="Roboto Medium"/>
                <a:ea typeface="Roboto Medium"/>
                <a:cs typeface="Roboto Medium"/>
                <a:sym typeface="Roboto Medium"/>
              </a:endParaRPr>
            </a:p>
          </p:txBody>
        </p:sp>
        <p:sp>
          <p:nvSpPr>
            <p:cNvPr id="1005" name="Google Shape;1005;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0.4.0</a:t>
              </a:r>
              <a:endParaRPr sz="800">
                <a:latin typeface="Roboto"/>
                <a:ea typeface="Roboto"/>
                <a:cs typeface="Roboto"/>
                <a:sym typeface="Roboto"/>
              </a:endParaRPr>
            </a:p>
          </p:txBody>
        </p:sp>
      </p:grpSp>
      <p:sp>
        <p:nvSpPr>
          <p:cNvPr id="1006" name="Google Shape;1006;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007" name="Google Shape;1007;p93"/>
          <p:cNvPicPr preferRelativeResize="0"/>
          <p:nvPr/>
        </p:nvPicPr>
        <p:blipFill>
          <a:blip r:embed="rId3">
            <a:alphaModFix/>
          </a:blip>
          <a:stretch>
            <a:fillRect/>
          </a:stretch>
        </p:blipFill>
        <p:spPr>
          <a:xfrm>
            <a:off x="8258281" y="148842"/>
            <a:ext cx="751251" cy="530882"/>
          </a:xfrm>
          <a:prstGeom prst="rect">
            <a:avLst/>
          </a:prstGeom>
          <a:noFill/>
          <a:ln>
            <a:noFill/>
          </a:ln>
        </p:spPr>
      </p:pic>
      <p:pic>
        <p:nvPicPr>
          <p:cNvPr id="1008" name="Google Shape;1008;p93"/>
          <p:cNvPicPr preferRelativeResize="0"/>
          <p:nvPr/>
        </p:nvPicPr>
        <p:blipFill>
          <a:blip r:embed="rId4">
            <a:alphaModFix/>
          </a:blip>
          <a:stretch>
            <a:fillRect/>
          </a:stretch>
        </p:blipFill>
        <p:spPr>
          <a:xfrm>
            <a:off x="366288" y="4290275"/>
            <a:ext cx="665271" cy="250149"/>
          </a:xfrm>
          <a:prstGeom prst="rect">
            <a:avLst/>
          </a:prstGeom>
          <a:noFill/>
          <a:ln>
            <a:noFill/>
          </a:ln>
        </p:spPr>
      </p:pic>
      <p:grpSp>
        <p:nvGrpSpPr>
          <p:cNvPr id="1009" name="Google Shape;1009;p93"/>
          <p:cNvGrpSpPr/>
          <p:nvPr/>
        </p:nvGrpSpPr>
        <p:grpSpPr>
          <a:xfrm>
            <a:off x="1792047" y="3044525"/>
            <a:ext cx="579300" cy="947625"/>
            <a:chOff x="5980222" y="3044525"/>
            <a:chExt cx="579300" cy="947625"/>
          </a:xfrm>
        </p:grpSpPr>
        <p:sp>
          <p:nvSpPr>
            <p:cNvPr id="1010" name="Google Shape;1010;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OCT 2013</a:t>
              </a:r>
              <a:endParaRPr sz="1200">
                <a:latin typeface="Roboto Medium"/>
                <a:ea typeface="Roboto Medium"/>
                <a:cs typeface="Roboto Medium"/>
                <a:sym typeface="Roboto Medium"/>
              </a:endParaRPr>
            </a:p>
          </p:txBody>
        </p:sp>
        <p:sp>
          <p:nvSpPr>
            <p:cNvPr id="1012" name="Google Shape;1012;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0.5.0</a:t>
              </a:r>
              <a:endParaRPr sz="800">
                <a:latin typeface="Roboto"/>
                <a:ea typeface="Roboto"/>
                <a:cs typeface="Roboto"/>
                <a:sym typeface="Roboto"/>
              </a:endParaRPr>
            </a:p>
          </p:txBody>
        </p:sp>
      </p:grpSp>
      <p:grpSp>
        <p:nvGrpSpPr>
          <p:cNvPr id="1013" name="Google Shape;1013;p93"/>
          <p:cNvGrpSpPr/>
          <p:nvPr/>
        </p:nvGrpSpPr>
        <p:grpSpPr>
          <a:xfrm>
            <a:off x="2249247" y="3044525"/>
            <a:ext cx="579300" cy="947625"/>
            <a:chOff x="5980222" y="3044525"/>
            <a:chExt cx="579300" cy="947625"/>
          </a:xfrm>
        </p:grpSpPr>
        <p:sp>
          <p:nvSpPr>
            <p:cNvPr id="1014" name="Google Shape;1014;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DEC 2013</a:t>
              </a:r>
              <a:endParaRPr sz="1200">
                <a:latin typeface="Roboto Medium"/>
                <a:ea typeface="Roboto Medium"/>
                <a:cs typeface="Roboto Medium"/>
                <a:sym typeface="Roboto Medium"/>
              </a:endParaRPr>
            </a:p>
          </p:txBody>
        </p:sp>
        <p:sp>
          <p:nvSpPr>
            <p:cNvPr id="1016" name="Google Shape;1016;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0.8.0</a:t>
              </a:r>
              <a:endParaRPr sz="800">
                <a:latin typeface="Roboto"/>
                <a:ea typeface="Roboto"/>
                <a:cs typeface="Roboto"/>
                <a:sym typeface="Roboto"/>
              </a:endParaRPr>
            </a:p>
          </p:txBody>
        </p:sp>
      </p:grpSp>
      <p:grpSp>
        <p:nvGrpSpPr>
          <p:cNvPr id="1017" name="Google Shape;1017;p93"/>
          <p:cNvGrpSpPr/>
          <p:nvPr/>
        </p:nvGrpSpPr>
        <p:grpSpPr>
          <a:xfrm>
            <a:off x="2706447" y="3044525"/>
            <a:ext cx="579300" cy="947625"/>
            <a:chOff x="5980222" y="3044525"/>
            <a:chExt cx="579300" cy="947625"/>
          </a:xfrm>
        </p:grpSpPr>
        <p:sp>
          <p:nvSpPr>
            <p:cNvPr id="1018" name="Google Shape;1018;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FEV 2014</a:t>
              </a:r>
              <a:endParaRPr sz="1200">
                <a:latin typeface="Roboto Medium"/>
                <a:ea typeface="Roboto Medium"/>
                <a:cs typeface="Roboto Medium"/>
                <a:sym typeface="Roboto Medium"/>
              </a:endParaRPr>
            </a:p>
          </p:txBody>
        </p:sp>
        <p:sp>
          <p:nvSpPr>
            <p:cNvPr id="1020" name="Google Shape;1020;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0.9.0</a:t>
              </a:r>
              <a:endParaRPr sz="800">
                <a:latin typeface="Roboto"/>
                <a:ea typeface="Roboto"/>
                <a:cs typeface="Roboto"/>
                <a:sym typeface="Roboto"/>
              </a:endParaRPr>
            </a:p>
          </p:txBody>
        </p:sp>
      </p:grpSp>
      <p:grpSp>
        <p:nvGrpSpPr>
          <p:cNvPr id="1021" name="Google Shape;1021;p93"/>
          <p:cNvGrpSpPr/>
          <p:nvPr/>
        </p:nvGrpSpPr>
        <p:grpSpPr>
          <a:xfrm>
            <a:off x="3163647" y="3044525"/>
            <a:ext cx="579300" cy="947625"/>
            <a:chOff x="5980222" y="3044525"/>
            <a:chExt cx="579300" cy="947625"/>
          </a:xfrm>
        </p:grpSpPr>
        <p:sp>
          <p:nvSpPr>
            <p:cNvPr id="1022" name="Google Shape;1022;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MAR 2014</a:t>
              </a:r>
              <a:endParaRPr sz="1200">
                <a:latin typeface="Roboto Medium"/>
                <a:ea typeface="Roboto Medium"/>
                <a:cs typeface="Roboto Medium"/>
                <a:sym typeface="Roboto Medium"/>
              </a:endParaRPr>
            </a:p>
          </p:txBody>
        </p:sp>
        <p:sp>
          <p:nvSpPr>
            <p:cNvPr id="1024" name="Google Shape;1024;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0.10.0</a:t>
              </a:r>
              <a:endParaRPr sz="800">
                <a:latin typeface="Roboto"/>
                <a:ea typeface="Roboto"/>
                <a:cs typeface="Roboto"/>
                <a:sym typeface="Roboto"/>
              </a:endParaRPr>
            </a:p>
          </p:txBody>
        </p:sp>
      </p:grpSp>
      <p:grpSp>
        <p:nvGrpSpPr>
          <p:cNvPr id="1025" name="Google Shape;1025;p93"/>
          <p:cNvGrpSpPr/>
          <p:nvPr/>
        </p:nvGrpSpPr>
        <p:grpSpPr>
          <a:xfrm>
            <a:off x="3620847" y="3044525"/>
            <a:ext cx="579300" cy="947625"/>
            <a:chOff x="5980222" y="3044525"/>
            <a:chExt cx="579300" cy="947625"/>
          </a:xfrm>
        </p:grpSpPr>
        <p:sp>
          <p:nvSpPr>
            <p:cNvPr id="1026" name="Google Shape;1026;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JUL 2014</a:t>
              </a:r>
              <a:endParaRPr sz="1200">
                <a:latin typeface="Roboto Medium"/>
                <a:ea typeface="Roboto Medium"/>
                <a:cs typeface="Roboto Medium"/>
                <a:sym typeface="Roboto Medium"/>
              </a:endParaRPr>
            </a:p>
          </p:txBody>
        </p:sp>
        <p:sp>
          <p:nvSpPr>
            <p:cNvPr id="1028" name="Google Shape;1028;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0.11.0</a:t>
              </a:r>
              <a:endParaRPr sz="800">
                <a:latin typeface="Roboto"/>
                <a:ea typeface="Roboto"/>
                <a:cs typeface="Roboto"/>
                <a:sym typeface="Roboto"/>
              </a:endParaRPr>
            </a:p>
          </p:txBody>
        </p:sp>
      </p:grpSp>
      <p:grpSp>
        <p:nvGrpSpPr>
          <p:cNvPr id="1029" name="Google Shape;1029;p93"/>
          <p:cNvGrpSpPr/>
          <p:nvPr/>
        </p:nvGrpSpPr>
        <p:grpSpPr>
          <a:xfrm>
            <a:off x="4078047" y="3044525"/>
            <a:ext cx="579300" cy="947625"/>
            <a:chOff x="5980222" y="3044525"/>
            <a:chExt cx="579300" cy="947625"/>
          </a:xfrm>
        </p:grpSpPr>
        <p:sp>
          <p:nvSpPr>
            <p:cNvPr id="1030" name="Google Shape;1030;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NOV 2014</a:t>
              </a:r>
              <a:endParaRPr sz="1200">
                <a:latin typeface="Roboto Medium"/>
                <a:ea typeface="Roboto Medium"/>
                <a:cs typeface="Roboto Medium"/>
                <a:sym typeface="Roboto Medium"/>
              </a:endParaRPr>
            </a:p>
          </p:txBody>
        </p:sp>
        <p:sp>
          <p:nvSpPr>
            <p:cNvPr id="1032" name="Google Shape;1032;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0.12.0</a:t>
              </a:r>
              <a:endParaRPr sz="800">
                <a:latin typeface="Roboto"/>
                <a:ea typeface="Roboto"/>
                <a:cs typeface="Roboto"/>
                <a:sym typeface="Roboto"/>
              </a:endParaRPr>
            </a:p>
          </p:txBody>
        </p:sp>
      </p:grpSp>
      <p:grpSp>
        <p:nvGrpSpPr>
          <p:cNvPr id="1033" name="Google Shape;1033;p93"/>
          <p:cNvGrpSpPr/>
          <p:nvPr/>
        </p:nvGrpSpPr>
        <p:grpSpPr>
          <a:xfrm>
            <a:off x="4535247" y="3044525"/>
            <a:ext cx="579300" cy="947625"/>
            <a:chOff x="5980222" y="3044525"/>
            <a:chExt cx="579300" cy="947625"/>
          </a:xfrm>
        </p:grpSpPr>
        <p:sp>
          <p:nvSpPr>
            <p:cNvPr id="1034" name="Google Shape;1034;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MAR 2015</a:t>
              </a:r>
              <a:endParaRPr sz="1200">
                <a:latin typeface="Roboto Medium"/>
                <a:ea typeface="Roboto Medium"/>
                <a:cs typeface="Roboto Medium"/>
                <a:sym typeface="Roboto Medium"/>
              </a:endParaRPr>
            </a:p>
          </p:txBody>
        </p:sp>
        <p:sp>
          <p:nvSpPr>
            <p:cNvPr id="1036" name="Google Shape;1036;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0.13.0</a:t>
              </a:r>
              <a:endParaRPr sz="800">
                <a:latin typeface="Roboto"/>
                <a:ea typeface="Roboto"/>
                <a:cs typeface="Roboto"/>
                <a:sym typeface="Roboto"/>
              </a:endParaRPr>
            </a:p>
          </p:txBody>
        </p:sp>
      </p:grpSp>
      <p:grpSp>
        <p:nvGrpSpPr>
          <p:cNvPr id="1037" name="Google Shape;1037;p93"/>
          <p:cNvGrpSpPr/>
          <p:nvPr/>
        </p:nvGrpSpPr>
        <p:grpSpPr>
          <a:xfrm>
            <a:off x="4992447" y="3044525"/>
            <a:ext cx="579300" cy="947625"/>
            <a:chOff x="5980222" y="3044525"/>
            <a:chExt cx="579300" cy="947625"/>
          </a:xfrm>
        </p:grpSpPr>
        <p:sp>
          <p:nvSpPr>
            <p:cNvPr id="1038" name="Google Shape;1038;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OCT 2015</a:t>
              </a:r>
              <a:endParaRPr sz="1200">
                <a:latin typeface="Roboto Medium"/>
                <a:ea typeface="Roboto Medium"/>
                <a:cs typeface="Roboto Medium"/>
                <a:sym typeface="Roboto Medium"/>
              </a:endParaRPr>
            </a:p>
          </p:txBody>
        </p:sp>
        <p:sp>
          <p:nvSpPr>
            <p:cNvPr id="1040" name="Google Shape;1040;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0.14.1</a:t>
              </a:r>
              <a:endParaRPr sz="800">
                <a:latin typeface="Roboto"/>
                <a:ea typeface="Roboto"/>
                <a:cs typeface="Roboto"/>
                <a:sym typeface="Roboto"/>
              </a:endParaRPr>
            </a:p>
          </p:txBody>
        </p:sp>
      </p:grpSp>
      <p:grpSp>
        <p:nvGrpSpPr>
          <p:cNvPr id="1041" name="Google Shape;1041;p93"/>
          <p:cNvGrpSpPr/>
          <p:nvPr/>
        </p:nvGrpSpPr>
        <p:grpSpPr>
          <a:xfrm>
            <a:off x="5602047" y="3044525"/>
            <a:ext cx="579300" cy="947625"/>
            <a:chOff x="5980222" y="3044525"/>
            <a:chExt cx="579300" cy="947625"/>
          </a:xfrm>
        </p:grpSpPr>
        <p:sp>
          <p:nvSpPr>
            <p:cNvPr id="1042" name="Google Shape;1042;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APR 2016</a:t>
              </a:r>
              <a:endParaRPr sz="1200">
                <a:latin typeface="Roboto Medium"/>
                <a:ea typeface="Roboto Medium"/>
                <a:cs typeface="Roboto Medium"/>
                <a:sym typeface="Roboto Medium"/>
              </a:endParaRPr>
            </a:p>
          </p:txBody>
        </p:sp>
        <p:sp>
          <p:nvSpPr>
            <p:cNvPr id="1044" name="Google Shape;1044;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15.0.0</a:t>
              </a:r>
              <a:endParaRPr sz="800">
                <a:latin typeface="Roboto"/>
                <a:ea typeface="Roboto"/>
                <a:cs typeface="Roboto"/>
                <a:sym typeface="Roboto"/>
              </a:endParaRPr>
            </a:p>
          </p:txBody>
        </p:sp>
      </p:grpSp>
      <p:grpSp>
        <p:nvGrpSpPr>
          <p:cNvPr id="1045" name="Google Shape;1045;p93"/>
          <p:cNvGrpSpPr/>
          <p:nvPr/>
        </p:nvGrpSpPr>
        <p:grpSpPr>
          <a:xfrm>
            <a:off x="6211647" y="3044525"/>
            <a:ext cx="579300" cy="947625"/>
            <a:chOff x="5827822" y="3044525"/>
            <a:chExt cx="579300" cy="947625"/>
          </a:xfrm>
        </p:grpSpPr>
        <p:sp>
          <p:nvSpPr>
            <p:cNvPr id="1046" name="Google Shape;1046;p93"/>
            <p:cNvSpPr/>
            <p:nvPr/>
          </p:nvSpPr>
          <p:spPr>
            <a:xfrm>
              <a:off x="60634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3"/>
            <p:cNvSpPr txBox="1"/>
            <p:nvPr/>
          </p:nvSpPr>
          <p:spPr>
            <a:xfrm>
              <a:off x="58278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SET 2017</a:t>
              </a:r>
              <a:endParaRPr sz="1200">
                <a:latin typeface="Roboto Medium"/>
                <a:ea typeface="Roboto Medium"/>
                <a:cs typeface="Roboto Medium"/>
                <a:sym typeface="Roboto Medium"/>
              </a:endParaRPr>
            </a:p>
          </p:txBody>
        </p:sp>
        <p:sp>
          <p:nvSpPr>
            <p:cNvPr id="1048" name="Google Shape;1048;p93"/>
            <p:cNvSpPr/>
            <p:nvPr/>
          </p:nvSpPr>
          <p:spPr>
            <a:xfrm>
              <a:off x="59181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16.0.0</a:t>
              </a:r>
              <a:endParaRPr sz="800">
                <a:latin typeface="Roboto"/>
                <a:ea typeface="Roboto"/>
                <a:cs typeface="Roboto"/>
                <a:sym typeface="Roboto"/>
              </a:endParaRPr>
            </a:p>
          </p:txBody>
        </p:sp>
      </p:grpSp>
      <p:grpSp>
        <p:nvGrpSpPr>
          <p:cNvPr id="1049" name="Google Shape;1049;p93"/>
          <p:cNvGrpSpPr/>
          <p:nvPr/>
        </p:nvGrpSpPr>
        <p:grpSpPr>
          <a:xfrm>
            <a:off x="6821247" y="3044525"/>
            <a:ext cx="579300" cy="947625"/>
            <a:chOff x="5980222" y="3044525"/>
            <a:chExt cx="579300" cy="947625"/>
          </a:xfrm>
        </p:grpSpPr>
        <p:sp>
          <p:nvSpPr>
            <p:cNvPr id="1050" name="Google Shape;1050;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FEB 2019</a:t>
              </a:r>
              <a:endParaRPr sz="1200">
                <a:latin typeface="Roboto Medium"/>
                <a:ea typeface="Roboto Medium"/>
                <a:cs typeface="Roboto Medium"/>
                <a:sym typeface="Roboto Medium"/>
              </a:endParaRPr>
            </a:p>
          </p:txBody>
        </p:sp>
        <p:sp>
          <p:nvSpPr>
            <p:cNvPr id="1052" name="Google Shape;1052;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16.8.0</a:t>
              </a:r>
              <a:endParaRPr sz="800">
                <a:latin typeface="Roboto"/>
                <a:ea typeface="Roboto"/>
                <a:cs typeface="Roboto"/>
                <a:sym typeface="Roboto"/>
              </a:endParaRPr>
            </a:p>
          </p:txBody>
        </p:sp>
      </p:grpSp>
      <p:grpSp>
        <p:nvGrpSpPr>
          <p:cNvPr id="1053" name="Google Shape;1053;p93"/>
          <p:cNvGrpSpPr/>
          <p:nvPr/>
        </p:nvGrpSpPr>
        <p:grpSpPr>
          <a:xfrm>
            <a:off x="7516097" y="3044525"/>
            <a:ext cx="579300" cy="947625"/>
            <a:chOff x="5980222" y="3044525"/>
            <a:chExt cx="579300" cy="947625"/>
          </a:xfrm>
        </p:grpSpPr>
        <p:sp>
          <p:nvSpPr>
            <p:cNvPr id="1054" name="Google Shape;1054;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FEB 2020</a:t>
              </a:r>
              <a:endParaRPr sz="1200">
                <a:latin typeface="Roboto Medium"/>
                <a:ea typeface="Roboto Medium"/>
                <a:cs typeface="Roboto Medium"/>
                <a:sym typeface="Roboto Medium"/>
              </a:endParaRPr>
            </a:p>
          </p:txBody>
        </p:sp>
        <p:sp>
          <p:nvSpPr>
            <p:cNvPr id="1056" name="Google Shape;1056;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16.13.0</a:t>
              </a:r>
              <a:endParaRPr sz="800">
                <a:latin typeface="Roboto"/>
                <a:ea typeface="Roboto"/>
                <a:cs typeface="Roboto"/>
                <a:sym typeface="Roboto"/>
              </a:endParaRPr>
            </a:p>
          </p:txBody>
        </p:sp>
      </p:grpSp>
      <p:sp>
        <p:nvSpPr>
          <p:cNvPr id="1057" name="Google Shape;1057;p93"/>
          <p:cNvSpPr/>
          <p:nvPr/>
        </p:nvSpPr>
        <p:spPr>
          <a:xfrm>
            <a:off x="7243600" y="2956275"/>
            <a:ext cx="339600" cy="1230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pt-BR" sz="800">
                <a:solidFill>
                  <a:srgbClr val="F3F3F3"/>
                </a:solidFill>
              </a:rPr>
              <a:t>hooks</a:t>
            </a:r>
            <a:endParaRPr sz="800">
              <a:solidFill>
                <a:srgbClr val="F3F3F3"/>
              </a:solidFill>
            </a:endParaRPr>
          </a:p>
        </p:txBody>
      </p:sp>
      <p:grpSp>
        <p:nvGrpSpPr>
          <p:cNvPr id="1058" name="Google Shape;1058;p93"/>
          <p:cNvGrpSpPr/>
          <p:nvPr/>
        </p:nvGrpSpPr>
        <p:grpSpPr>
          <a:xfrm>
            <a:off x="7999947" y="3044525"/>
            <a:ext cx="579300" cy="947625"/>
            <a:chOff x="5980222" y="3044525"/>
            <a:chExt cx="579300" cy="947625"/>
          </a:xfrm>
        </p:grpSpPr>
        <p:sp>
          <p:nvSpPr>
            <p:cNvPr id="1059" name="Google Shape;1059;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Oct</a:t>
              </a:r>
              <a:r>
                <a:rPr lang="pt-BR" sz="1200">
                  <a:latin typeface="Roboto Medium"/>
                  <a:ea typeface="Roboto Medium"/>
                  <a:cs typeface="Roboto Medium"/>
                  <a:sym typeface="Roboto Medium"/>
                </a:rPr>
                <a:t> 2020</a:t>
              </a:r>
              <a:endParaRPr sz="1200">
                <a:latin typeface="Roboto Medium"/>
                <a:ea typeface="Roboto Medium"/>
                <a:cs typeface="Roboto Medium"/>
                <a:sym typeface="Roboto Medium"/>
              </a:endParaRPr>
            </a:p>
          </p:txBody>
        </p:sp>
        <p:sp>
          <p:nvSpPr>
            <p:cNvPr id="1061" name="Google Shape;1061;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17.0.0</a:t>
              </a:r>
              <a:endParaRPr sz="800">
                <a:latin typeface="Roboto"/>
                <a:ea typeface="Roboto"/>
                <a:cs typeface="Roboto"/>
                <a:sym typeface="Roboto"/>
              </a:endParaRPr>
            </a:p>
          </p:txBody>
        </p:sp>
      </p:grpSp>
      <p:grpSp>
        <p:nvGrpSpPr>
          <p:cNvPr id="1062" name="Google Shape;1062;p93"/>
          <p:cNvGrpSpPr/>
          <p:nvPr/>
        </p:nvGrpSpPr>
        <p:grpSpPr>
          <a:xfrm>
            <a:off x="8533347" y="3044525"/>
            <a:ext cx="579300" cy="947625"/>
            <a:chOff x="5980222" y="3044525"/>
            <a:chExt cx="579300" cy="947625"/>
          </a:xfrm>
        </p:grpSpPr>
        <p:sp>
          <p:nvSpPr>
            <p:cNvPr id="998" name="Google Shape;998;p93"/>
            <p:cNvSpPr/>
            <p:nvPr/>
          </p:nvSpPr>
          <p:spPr>
            <a:xfrm>
              <a:off x="6215872"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3"/>
            <p:cNvSpPr txBox="1"/>
            <p:nvPr/>
          </p:nvSpPr>
          <p:spPr>
            <a:xfrm>
              <a:off x="5980222"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Oct 2020</a:t>
              </a:r>
              <a:endParaRPr sz="1200">
                <a:latin typeface="Roboto Medium"/>
                <a:ea typeface="Roboto Medium"/>
                <a:cs typeface="Roboto Medium"/>
                <a:sym typeface="Roboto Medium"/>
              </a:endParaRPr>
            </a:p>
          </p:txBody>
        </p:sp>
        <p:sp>
          <p:nvSpPr>
            <p:cNvPr id="1064" name="Google Shape;1064;p93"/>
            <p:cNvSpPr/>
            <p:nvPr/>
          </p:nvSpPr>
          <p:spPr>
            <a:xfrm>
              <a:off x="6070523" y="3044525"/>
              <a:ext cx="3987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800">
                  <a:latin typeface="Roboto"/>
                  <a:ea typeface="Roboto"/>
                  <a:cs typeface="Roboto"/>
                  <a:sym typeface="Roboto"/>
                </a:rPr>
                <a:t>React</a:t>
              </a:r>
              <a:endParaRPr sz="800">
                <a:latin typeface="Roboto"/>
                <a:ea typeface="Roboto"/>
                <a:cs typeface="Roboto"/>
                <a:sym typeface="Roboto"/>
              </a:endParaRPr>
            </a:p>
            <a:p>
              <a:pPr indent="0" lvl="0" marL="0" rtl="0" algn="ctr">
                <a:spcBef>
                  <a:spcPts val="0"/>
                </a:spcBef>
                <a:spcAft>
                  <a:spcPts val="0"/>
                </a:spcAft>
                <a:buNone/>
              </a:pPr>
              <a:r>
                <a:rPr lang="pt-BR" sz="800">
                  <a:latin typeface="Roboto"/>
                  <a:ea typeface="Roboto"/>
                  <a:cs typeface="Roboto"/>
                  <a:sym typeface="Roboto"/>
                </a:rPr>
                <a:t>17.0.2</a:t>
              </a:r>
              <a:endParaRPr sz="800">
                <a:latin typeface="Roboto"/>
                <a:ea typeface="Roboto"/>
                <a:cs typeface="Roboto"/>
                <a:sym typeface="Roboto"/>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a:t>
            </a:r>
            <a:endParaRPr/>
          </a:p>
        </p:txBody>
      </p:sp>
      <p:sp>
        <p:nvSpPr>
          <p:cNvPr id="1070" name="Google Shape;1070;p94"/>
          <p:cNvSpPr txBox="1"/>
          <p:nvPr/>
        </p:nvSpPr>
        <p:spPr>
          <a:xfrm>
            <a:off x="3545400" y="4814475"/>
            <a:ext cx="5598600" cy="3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000">
                <a:latin typeface="Roboto Light"/>
                <a:ea typeface="Roboto Light"/>
                <a:cs typeface="Roboto Light"/>
                <a:sym typeface="Roboto Light"/>
              </a:rPr>
              <a:t>[1] https://en.wikipedia.org/wiki/React_(web_framework)</a:t>
            </a:r>
            <a:endParaRPr sz="1000">
              <a:latin typeface="Roboto Light"/>
              <a:ea typeface="Roboto Light"/>
              <a:cs typeface="Roboto Light"/>
              <a:sym typeface="Roboto Light"/>
            </a:endParaRPr>
          </a:p>
        </p:txBody>
      </p:sp>
      <p:sp>
        <p:nvSpPr>
          <p:cNvPr id="1071" name="Google Shape;1071;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072" name="Google Shape;1072;p94"/>
          <p:cNvPicPr preferRelativeResize="0"/>
          <p:nvPr/>
        </p:nvPicPr>
        <p:blipFill>
          <a:blip r:embed="rId3">
            <a:alphaModFix/>
          </a:blip>
          <a:stretch>
            <a:fillRect/>
          </a:stretch>
        </p:blipFill>
        <p:spPr>
          <a:xfrm>
            <a:off x="8258281" y="148842"/>
            <a:ext cx="751251" cy="530882"/>
          </a:xfrm>
          <a:prstGeom prst="rect">
            <a:avLst/>
          </a:prstGeom>
          <a:noFill/>
          <a:ln>
            <a:noFill/>
          </a:ln>
        </p:spPr>
      </p:pic>
      <p:pic>
        <p:nvPicPr>
          <p:cNvPr id="1073" name="Google Shape;1073;p94"/>
          <p:cNvPicPr preferRelativeResize="0"/>
          <p:nvPr/>
        </p:nvPicPr>
        <p:blipFill>
          <a:blip r:embed="rId4">
            <a:alphaModFix/>
          </a:blip>
          <a:stretch>
            <a:fillRect/>
          </a:stretch>
        </p:blipFill>
        <p:spPr>
          <a:xfrm>
            <a:off x="3763420" y="1050175"/>
            <a:ext cx="5162559" cy="3491950"/>
          </a:xfrm>
          <a:prstGeom prst="rect">
            <a:avLst/>
          </a:prstGeom>
          <a:noFill/>
          <a:ln>
            <a:noFill/>
          </a:ln>
        </p:spPr>
      </p:pic>
      <p:sp>
        <p:nvSpPr>
          <p:cNvPr id="1074" name="Google Shape;1074;p94"/>
          <p:cNvSpPr txBox="1"/>
          <p:nvPr/>
        </p:nvSpPr>
        <p:spPr>
          <a:xfrm>
            <a:off x="395100" y="1185325"/>
            <a:ext cx="3150300" cy="3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Roboto"/>
                <a:ea typeface="Roboto"/>
                <a:cs typeface="Roboto"/>
                <a:sym typeface="Roboto"/>
              </a:rPr>
              <a:t>React are splitted on two main libs: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t-BR">
                <a:latin typeface="Roboto"/>
                <a:ea typeface="Roboto"/>
                <a:cs typeface="Roboto"/>
                <a:sym typeface="Roboto"/>
              </a:rPr>
              <a:t>React.js (core)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t-BR">
                <a:latin typeface="Roboto"/>
                <a:ea typeface="Roboto"/>
                <a:cs typeface="Roboto"/>
                <a:sym typeface="Roboto"/>
              </a:rPr>
              <a:t>React-dom.js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pt-BR">
                <a:latin typeface="Roboto"/>
                <a:ea typeface="Roboto"/>
                <a:cs typeface="Roboto"/>
                <a:sym typeface="Roboto"/>
              </a:rPr>
              <a:t>Lets try replicate this on </a:t>
            </a:r>
            <a:r>
              <a:rPr lang="pt-BR" u="sng">
                <a:solidFill>
                  <a:schemeClr val="hlink"/>
                </a:solidFill>
                <a:latin typeface="Roboto"/>
                <a:ea typeface="Roboto"/>
                <a:cs typeface="Roboto"/>
                <a:sym typeface="Roboto"/>
                <a:hlinkClick r:id="rId5"/>
              </a:rPr>
              <a:t>CodePen</a:t>
            </a:r>
            <a:endParaRPr>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Create-React-App Project</a:t>
            </a:r>
            <a:endParaRPr/>
          </a:p>
        </p:txBody>
      </p:sp>
      <p:sp>
        <p:nvSpPr>
          <p:cNvPr id="1080" name="Google Shape;1080;p95"/>
          <p:cNvSpPr txBox="1"/>
          <p:nvPr/>
        </p:nvSpPr>
        <p:spPr>
          <a:xfrm>
            <a:off x="3545400" y="4814475"/>
            <a:ext cx="5598600" cy="3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000">
                <a:latin typeface="Roboto Light"/>
                <a:ea typeface="Roboto Light"/>
                <a:cs typeface="Roboto Light"/>
                <a:sym typeface="Roboto Light"/>
              </a:rPr>
              <a:t>[1] </a:t>
            </a:r>
            <a:r>
              <a:rPr lang="pt-BR" sz="1100" u="sng">
                <a:solidFill>
                  <a:schemeClr val="hlink"/>
                </a:solidFill>
                <a:hlinkClick r:id="rId3"/>
              </a:rPr>
              <a:t>https://create-react-app.dev/</a:t>
            </a:r>
            <a:endParaRPr sz="1000">
              <a:latin typeface="Roboto Light"/>
              <a:ea typeface="Roboto Light"/>
              <a:cs typeface="Roboto Light"/>
              <a:sym typeface="Roboto Light"/>
            </a:endParaRPr>
          </a:p>
        </p:txBody>
      </p:sp>
      <p:sp>
        <p:nvSpPr>
          <p:cNvPr id="1081" name="Google Shape;1081;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082" name="Google Shape;1082;p95"/>
          <p:cNvPicPr preferRelativeResize="0"/>
          <p:nvPr/>
        </p:nvPicPr>
        <p:blipFill>
          <a:blip r:embed="rId4">
            <a:alphaModFix/>
          </a:blip>
          <a:stretch>
            <a:fillRect/>
          </a:stretch>
        </p:blipFill>
        <p:spPr>
          <a:xfrm>
            <a:off x="8258281" y="148842"/>
            <a:ext cx="751251" cy="530882"/>
          </a:xfrm>
          <a:prstGeom prst="rect">
            <a:avLst/>
          </a:prstGeom>
          <a:noFill/>
          <a:ln>
            <a:noFill/>
          </a:ln>
        </p:spPr>
      </p:pic>
      <p:sp>
        <p:nvSpPr>
          <p:cNvPr id="1083" name="Google Shape;1083;p95"/>
          <p:cNvSpPr txBox="1"/>
          <p:nvPr/>
        </p:nvSpPr>
        <p:spPr>
          <a:xfrm>
            <a:off x="311700" y="1435725"/>
            <a:ext cx="85206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solidFill>
                  <a:schemeClr val="dk2"/>
                </a:solidFill>
                <a:latin typeface="Roboto"/>
                <a:ea typeface="Roboto"/>
                <a:cs typeface="Roboto"/>
                <a:sym typeface="Roboto"/>
              </a:rPr>
              <a:t>Set up a modern web app by running one command.</a:t>
            </a:r>
            <a:endParaRPr>
              <a:solidFill>
                <a:schemeClr val="dk2"/>
              </a:solidFill>
              <a:latin typeface="Roboto"/>
              <a:ea typeface="Roboto"/>
              <a:cs typeface="Roboto"/>
              <a:sym typeface="Roboto"/>
            </a:endParaRPr>
          </a:p>
        </p:txBody>
      </p:sp>
      <p:pic>
        <p:nvPicPr>
          <p:cNvPr id="1084" name="Google Shape;1084;p95"/>
          <p:cNvPicPr preferRelativeResize="0"/>
          <p:nvPr/>
        </p:nvPicPr>
        <p:blipFill>
          <a:blip r:embed="rId5">
            <a:alphaModFix/>
          </a:blip>
          <a:stretch>
            <a:fillRect/>
          </a:stretch>
        </p:blipFill>
        <p:spPr>
          <a:xfrm>
            <a:off x="0" y="2066577"/>
            <a:ext cx="9144000" cy="208364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JSX</a:t>
            </a:r>
            <a:endParaRPr/>
          </a:p>
        </p:txBody>
      </p:sp>
      <p:sp>
        <p:nvSpPr>
          <p:cNvPr id="1090" name="Google Shape;1090;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091" name="Google Shape;1091;p96"/>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092" name="Google Shape;1092;p96"/>
          <p:cNvSpPr txBox="1"/>
          <p:nvPr/>
        </p:nvSpPr>
        <p:spPr>
          <a:xfrm>
            <a:off x="446050" y="15054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2"/>
                </a:solidFill>
                <a:latin typeface="Roboto"/>
                <a:ea typeface="Roboto"/>
                <a:cs typeface="Roboto"/>
                <a:sym typeface="Roboto"/>
              </a:rPr>
              <a:t>It is called JSX, and it is a syntax extension to JavaScript. We recommend using it with React to describe what the UI should look like. JSX may remind you of a template language, but it comes with the full power of JavaScript.</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React embraces the fact that rendering logic is inherently coupled with other UI logic</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sp>
        <p:nvSpPr>
          <p:cNvPr id="1093" name="Google Shape;1093;p96"/>
          <p:cNvSpPr txBox="1"/>
          <p:nvPr/>
        </p:nvSpPr>
        <p:spPr>
          <a:xfrm>
            <a:off x="6144000" y="4906525"/>
            <a:ext cx="3000000" cy="23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700" u="sng">
                <a:solidFill>
                  <a:schemeClr val="hlink"/>
                </a:solidFill>
                <a:hlinkClick r:id="rId4"/>
              </a:rPr>
              <a:t>https://reactjs.org/docs/introducing-jsx.html</a:t>
            </a:r>
            <a:endParaRPr sz="1000"/>
          </a:p>
        </p:txBody>
      </p:sp>
      <p:pic>
        <p:nvPicPr>
          <p:cNvPr id="1094" name="Google Shape;1094;p96"/>
          <p:cNvPicPr preferRelativeResize="0"/>
          <p:nvPr/>
        </p:nvPicPr>
        <p:blipFill>
          <a:blip r:embed="rId5">
            <a:alphaModFix/>
          </a:blip>
          <a:stretch>
            <a:fillRect/>
          </a:stretch>
        </p:blipFill>
        <p:spPr>
          <a:xfrm>
            <a:off x="4100275" y="1119625"/>
            <a:ext cx="4593088" cy="3584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Class Based Component</a:t>
            </a:r>
            <a:endParaRPr/>
          </a:p>
        </p:txBody>
      </p:sp>
      <p:sp>
        <p:nvSpPr>
          <p:cNvPr id="1100" name="Google Shape;1100;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101" name="Google Shape;1101;p97"/>
          <p:cNvPicPr preferRelativeResize="0"/>
          <p:nvPr/>
        </p:nvPicPr>
        <p:blipFill>
          <a:blip r:embed="rId3">
            <a:alphaModFix/>
          </a:blip>
          <a:stretch>
            <a:fillRect/>
          </a:stretch>
        </p:blipFill>
        <p:spPr>
          <a:xfrm>
            <a:off x="8258281" y="148842"/>
            <a:ext cx="751251" cy="530882"/>
          </a:xfrm>
          <a:prstGeom prst="rect">
            <a:avLst/>
          </a:prstGeom>
          <a:noFill/>
          <a:ln>
            <a:noFill/>
          </a:ln>
        </p:spPr>
      </p:pic>
      <p:pic>
        <p:nvPicPr>
          <p:cNvPr id="1102" name="Google Shape;1102;p97"/>
          <p:cNvPicPr preferRelativeResize="0"/>
          <p:nvPr/>
        </p:nvPicPr>
        <p:blipFill>
          <a:blip r:embed="rId4">
            <a:alphaModFix/>
          </a:blip>
          <a:stretch>
            <a:fillRect/>
          </a:stretch>
        </p:blipFill>
        <p:spPr>
          <a:xfrm>
            <a:off x="5667698" y="1725863"/>
            <a:ext cx="2369875" cy="2725350"/>
          </a:xfrm>
          <a:prstGeom prst="rect">
            <a:avLst/>
          </a:prstGeom>
          <a:noFill/>
          <a:ln>
            <a:noFill/>
          </a:ln>
        </p:spPr>
      </p:pic>
      <p:pic>
        <p:nvPicPr>
          <p:cNvPr id="1103" name="Google Shape;1103;p97"/>
          <p:cNvPicPr preferRelativeResize="0"/>
          <p:nvPr/>
        </p:nvPicPr>
        <p:blipFill rotWithShape="1">
          <a:blip r:embed="rId5">
            <a:alphaModFix/>
          </a:blip>
          <a:srcRect b="6731" l="6042" r="5618" t="6740"/>
          <a:stretch/>
        </p:blipFill>
        <p:spPr>
          <a:xfrm>
            <a:off x="645925" y="1043900"/>
            <a:ext cx="3419168" cy="4089301"/>
          </a:xfrm>
          <a:prstGeom prst="rect">
            <a:avLst/>
          </a:prstGeom>
          <a:noFill/>
          <a:ln>
            <a:noFill/>
          </a:ln>
        </p:spPr>
      </p:pic>
      <p:cxnSp>
        <p:nvCxnSpPr>
          <p:cNvPr id="1104" name="Google Shape;1104;p97"/>
          <p:cNvCxnSpPr/>
          <p:nvPr/>
        </p:nvCxnSpPr>
        <p:spPr>
          <a:xfrm>
            <a:off x="4391450" y="2974625"/>
            <a:ext cx="866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Component State</a:t>
            </a:r>
            <a:endParaRPr/>
          </a:p>
        </p:txBody>
      </p:sp>
      <p:sp>
        <p:nvSpPr>
          <p:cNvPr id="1110" name="Google Shape;1110;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111" name="Google Shape;1111;p98"/>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112" name="Google Shape;1112;p98"/>
          <p:cNvSpPr txBox="1"/>
          <p:nvPr/>
        </p:nvSpPr>
        <p:spPr>
          <a:xfrm>
            <a:off x="446050" y="15054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2"/>
                </a:solidFill>
                <a:latin typeface="Roboto"/>
                <a:ea typeface="Roboto"/>
                <a:cs typeface="Roboto"/>
                <a:sym typeface="Roboto"/>
              </a:rPr>
              <a:t>State is similar to props, but it is private and fully controlled by the component.</a:t>
            </a:r>
            <a:endParaRPr>
              <a:solidFill>
                <a:schemeClr val="dk2"/>
              </a:solidFill>
              <a:latin typeface="Roboto"/>
              <a:ea typeface="Roboto"/>
              <a:cs typeface="Roboto"/>
              <a:sym typeface="Roboto"/>
            </a:endParaRPr>
          </a:p>
        </p:txBody>
      </p:sp>
      <p:pic>
        <p:nvPicPr>
          <p:cNvPr id="1113" name="Google Shape;1113;p98"/>
          <p:cNvPicPr preferRelativeResize="0"/>
          <p:nvPr/>
        </p:nvPicPr>
        <p:blipFill>
          <a:blip r:embed="rId4">
            <a:alphaModFix/>
          </a:blip>
          <a:stretch>
            <a:fillRect/>
          </a:stretch>
        </p:blipFill>
        <p:spPr>
          <a:xfrm>
            <a:off x="4204800" y="1017725"/>
            <a:ext cx="3846112" cy="382097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Component LifeCycle</a:t>
            </a:r>
            <a:endParaRPr/>
          </a:p>
        </p:txBody>
      </p:sp>
      <p:sp>
        <p:nvSpPr>
          <p:cNvPr id="1119" name="Google Shape;1119;p99"/>
          <p:cNvSpPr txBox="1"/>
          <p:nvPr/>
        </p:nvSpPr>
        <p:spPr>
          <a:xfrm>
            <a:off x="3545400" y="4814475"/>
            <a:ext cx="5598600" cy="3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000">
                <a:latin typeface="Roboto Light"/>
                <a:ea typeface="Roboto Light"/>
                <a:cs typeface="Roboto Light"/>
                <a:sym typeface="Roboto Light"/>
              </a:rPr>
              <a:t>[1] </a:t>
            </a:r>
            <a:r>
              <a:rPr lang="pt-BR" sz="1100" u="sng">
                <a:solidFill>
                  <a:schemeClr val="hlink"/>
                </a:solidFill>
                <a:hlinkClick r:id="rId3"/>
              </a:rPr>
              <a:t>https://github.com/wojtekmaj/react-lifecycle-methods-diagram</a:t>
            </a:r>
            <a:endParaRPr sz="1000">
              <a:latin typeface="Roboto Light"/>
              <a:ea typeface="Roboto Light"/>
              <a:cs typeface="Roboto Light"/>
              <a:sym typeface="Roboto Light"/>
            </a:endParaRPr>
          </a:p>
        </p:txBody>
      </p:sp>
      <p:sp>
        <p:nvSpPr>
          <p:cNvPr id="1120" name="Google Shape;1120;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121" name="Google Shape;1121;p99"/>
          <p:cNvPicPr preferRelativeResize="0"/>
          <p:nvPr/>
        </p:nvPicPr>
        <p:blipFill>
          <a:blip r:embed="rId4">
            <a:alphaModFix/>
          </a:blip>
          <a:stretch>
            <a:fillRect/>
          </a:stretch>
        </p:blipFill>
        <p:spPr>
          <a:xfrm>
            <a:off x="8258281" y="148842"/>
            <a:ext cx="751251" cy="530882"/>
          </a:xfrm>
          <a:prstGeom prst="rect">
            <a:avLst/>
          </a:prstGeom>
          <a:noFill/>
          <a:ln>
            <a:noFill/>
          </a:ln>
        </p:spPr>
      </p:pic>
      <p:pic>
        <p:nvPicPr>
          <p:cNvPr id="1122" name="Google Shape;1122;p99"/>
          <p:cNvPicPr preferRelativeResize="0"/>
          <p:nvPr/>
        </p:nvPicPr>
        <p:blipFill>
          <a:blip r:embed="rId5">
            <a:alphaModFix/>
          </a:blip>
          <a:stretch>
            <a:fillRect/>
          </a:stretch>
        </p:blipFill>
        <p:spPr>
          <a:xfrm>
            <a:off x="1769758" y="1170125"/>
            <a:ext cx="5604483" cy="34919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00"/>
          <p:cNvSpPr txBox="1"/>
          <p:nvPr>
            <p:ph idx="1" type="body"/>
          </p:nvPr>
        </p:nvSpPr>
        <p:spPr>
          <a:xfrm>
            <a:off x="4138900" y="1152475"/>
            <a:ext cx="469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u="sng"/>
              <a:t>Exercise</a:t>
            </a:r>
            <a:endParaRPr u="sng"/>
          </a:p>
          <a:p>
            <a:pPr indent="0" lvl="0" marL="0" rtl="0" algn="l">
              <a:spcBef>
                <a:spcPts val="1200"/>
              </a:spcBef>
              <a:spcAft>
                <a:spcPts val="0"/>
              </a:spcAft>
              <a:buNone/>
            </a:pPr>
            <a:r>
              <a:rPr lang="pt-BR" sz="1600"/>
              <a:t>Let’s explore the component lifecycle.</a:t>
            </a:r>
            <a:endParaRPr sz="1200"/>
          </a:p>
          <a:p>
            <a:pPr indent="0" lvl="0" marL="0" rtl="0" algn="l">
              <a:spcBef>
                <a:spcPts val="1200"/>
              </a:spcBef>
              <a:spcAft>
                <a:spcPts val="1200"/>
              </a:spcAft>
              <a:buNone/>
            </a:pPr>
            <a:r>
              <a:t/>
            </a:r>
            <a:endParaRPr/>
          </a:p>
        </p:txBody>
      </p:sp>
      <p:sp>
        <p:nvSpPr>
          <p:cNvPr id="1128" name="Google Shape;1128;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129" name="Google Shape;1129;p100"/>
          <p:cNvPicPr preferRelativeResize="0"/>
          <p:nvPr/>
        </p:nvPicPr>
        <p:blipFill>
          <a:blip r:embed="rId3">
            <a:alphaModFix/>
          </a:blip>
          <a:stretch>
            <a:fillRect/>
          </a:stretch>
        </p:blipFill>
        <p:spPr>
          <a:xfrm>
            <a:off x="400125" y="1724625"/>
            <a:ext cx="3283300" cy="2462475"/>
          </a:xfrm>
          <a:prstGeom prst="rect">
            <a:avLst/>
          </a:prstGeom>
          <a:noFill/>
          <a:ln>
            <a:noFill/>
          </a:ln>
        </p:spPr>
      </p:pic>
      <p:sp>
        <p:nvSpPr>
          <p:cNvPr id="1130" name="Google Shape;1130;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Component LifeCycle</a:t>
            </a:r>
            <a:endParaRPr/>
          </a:p>
        </p:txBody>
      </p:sp>
      <p:pic>
        <p:nvPicPr>
          <p:cNvPr id="1131" name="Google Shape;1131;p100"/>
          <p:cNvPicPr preferRelativeResize="0"/>
          <p:nvPr/>
        </p:nvPicPr>
        <p:blipFill>
          <a:blip r:embed="rId4">
            <a:alphaModFix/>
          </a:blip>
          <a:stretch>
            <a:fillRect/>
          </a:stretch>
        </p:blipFill>
        <p:spPr>
          <a:xfrm>
            <a:off x="8258281" y="148842"/>
            <a:ext cx="751251" cy="53088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Conditional Rendering</a:t>
            </a:r>
            <a:endParaRPr/>
          </a:p>
        </p:txBody>
      </p:sp>
      <p:sp>
        <p:nvSpPr>
          <p:cNvPr id="1137" name="Google Shape;1137;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138" name="Google Shape;1138;p101"/>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139" name="Google Shape;1139;p101"/>
          <p:cNvSpPr txBox="1"/>
          <p:nvPr/>
        </p:nvSpPr>
        <p:spPr>
          <a:xfrm>
            <a:off x="662100" y="14357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2"/>
                </a:solidFill>
                <a:latin typeface="Roboto"/>
                <a:ea typeface="Roboto"/>
                <a:cs typeface="Roboto"/>
                <a:sym typeface="Roboto"/>
              </a:rPr>
              <a:t>In React, you can create distinct components that encapsulate behavior you need. Then, you can render only some of them, depending on the state of your application.</a:t>
            </a:r>
            <a:endParaRPr>
              <a:solidFill>
                <a:schemeClr val="dk2"/>
              </a:solidFill>
              <a:latin typeface="Roboto"/>
              <a:ea typeface="Roboto"/>
              <a:cs typeface="Roboto"/>
              <a:sym typeface="Roboto"/>
            </a:endParaRPr>
          </a:p>
        </p:txBody>
      </p:sp>
      <p:pic>
        <p:nvPicPr>
          <p:cNvPr id="1140" name="Google Shape;1140;p101"/>
          <p:cNvPicPr preferRelativeResize="0"/>
          <p:nvPr/>
        </p:nvPicPr>
        <p:blipFill rotWithShape="1">
          <a:blip r:embed="rId4">
            <a:alphaModFix/>
          </a:blip>
          <a:srcRect b="7468" l="6966" r="6915" t="6591"/>
          <a:stretch/>
        </p:blipFill>
        <p:spPr>
          <a:xfrm>
            <a:off x="5112550" y="1017725"/>
            <a:ext cx="2928425" cy="41257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HTML - Context</a:t>
            </a:r>
            <a:endParaRPr/>
          </a:p>
        </p:txBody>
      </p:sp>
      <p:sp>
        <p:nvSpPr>
          <p:cNvPr id="119" name="Google Shape;119;p21"/>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HTML - Hypertext markup language</a:t>
            </a:r>
            <a:endParaRPr/>
          </a:p>
          <a:p>
            <a:pPr indent="0" lvl="0" marL="0" rtl="0" algn="l">
              <a:spcBef>
                <a:spcPts val="1200"/>
              </a:spcBef>
              <a:spcAft>
                <a:spcPts val="1200"/>
              </a:spcAft>
              <a:buNone/>
            </a:pPr>
            <a:r>
              <a:rPr lang="pt-BR"/>
              <a:t>It’s a markup language created to structure what will read and render by web navigator [1]. </a:t>
            </a:r>
            <a:endParaRPr/>
          </a:p>
        </p:txBody>
      </p:sp>
      <p:sp>
        <p:nvSpPr>
          <p:cNvPr id="120" name="Google Shape;120;p21"/>
          <p:cNvSpPr txBox="1"/>
          <p:nvPr/>
        </p:nvSpPr>
        <p:spPr>
          <a:xfrm>
            <a:off x="3545400" y="4814475"/>
            <a:ext cx="5598600" cy="3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000">
                <a:latin typeface="Roboto Light"/>
                <a:ea typeface="Roboto Light"/>
                <a:cs typeface="Roboto Light"/>
                <a:sym typeface="Roboto Light"/>
              </a:rPr>
              <a:t>[1] https://en.wikipedia.org/wiki/HTML#Transition_of_HTML_Publication_to_WHATWG</a:t>
            </a:r>
            <a:endParaRPr sz="1000">
              <a:latin typeface="Roboto Light"/>
              <a:ea typeface="Roboto Light"/>
              <a:cs typeface="Roboto Light"/>
              <a:sym typeface="Roboto Light"/>
            </a:endParaRPr>
          </a:p>
        </p:txBody>
      </p:sp>
      <p:cxnSp>
        <p:nvCxnSpPr>
          <p:cNvPr id="121" name="Google Shape;121;p21"/>
          <p:cNvCxnSpPr>
            <a:stCxn id="122" idx="6"/>
          </p:cNvCxnSpPr>
          <p:nvPr/>
        </p:nvCxnSpPr>
        <p:spPr>
          <a:xfrm>
            <a:off x="752925" y="3639400"/>
            <a:ext cx="7687500" cy="0"/>
          </a:xfrm>
          <a:prstGeom prst="straightConnector1">
            <a:avLst/>
          </a:prstGeom>
          <a:noFill/>
          <a:ln cap="flat" cmpd="sng" w="9525">
            <a:solidFill>
              <a:schemeClr val="dk2"/>
            </a:solidFill>
            <a:prstDash val="solid"/>
            <a:round/>
            <a:headEnd len="med" w="med" type="none"/>
            <a:tailEnd len="med" w="med" type="none"/>
          </a:ln>
        </p:spPr>
      </p:cxnSp>
      <p:grpSp>
        <p:nvGrpSpPr>
          <p:cNvPr id="123" name="Google Shape;123;p21"/>
          <p:cNvGrpSpPr/>
          <p:nvPr/>
        </p:nvGrpSpPr>
        <p:grpSpPr>
          <a:xfrm>
            <a:off x="409275" y="3585400"/>
            <a:ext cx="579300" cy="406750"/>
            <a:chOff x="180675" y="3585400"/>
            <a:chExt cx="579300" cy="406750"/>
          </a:xfrm>
        </p:grpSpPr>
        <p:sp>
          <p:nvSpPr>
            <p:cNvPr id="122" name="Google Shape;122;p21"/>
            <p:cNvSpPr/>
            <p:nvPr/>
          </p:nvSpPr>
          <p:spPr>
            <a:xfrm>
              <a:off x="416325"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txBox="1"/>
            <p:nvPr/>
          </p:nvSpPr>
          <p:spPr>
            <a:xfrm>
              <a:off x="180675"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1991</a:t>
              </a:r>
              <a:endParaRPr sz="1200">
                <a:latin typeface="Roboto Medium"/>
                <a:ea typeface="Roboto Medium"/>
                <a:cs typeface="Roboto Medium"/>
                <a:sym typeface="Roboto Medium"/>
              </a:endParaRPr>
            </a:p>
          </p:txBody>
        </p:sp>
      </p:grpSp>
      <p:sp>
        <p:nvSpPr>
          <p:cNvPr id="125" name="Google Shape;125;p21"/>
          <p:cNvSpPr/>
          <p:nvPr/>
        </p:nvSpPr>
        <p:spPr>
          <a:xfrm>
            <a:off x="246225" y="3044525"/>
            <a:ext cx="9054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HTML IS BORN</a:t>
            </a:r>
            <a:endParaRPr sz="1200"/>
          </a:p>
        </p:txBody>
      </p:sp>
      <p:sp>
        <p:nvSpPr>
          <p:cNvPr id="126" name="Google Shape;126;p21"/>
          <p:cNvSpPr/>
          <p:nvPr/>
        </p:nvSpPr>
        <p:spPr>
          <a:xfrm>
            <a:off x="80730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nvSpPr>
        <p:spPr>
          <a:xfrm>
            <a:off x="7837397"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DEC</a:t>
            </a:r>
            <a:endParaRPr sz="1200">
              <a:latin typeface="Roboto Medium"/>
              <a:ea typeface="Roboto Medium"/>
              <a:cs typeface="Roboto Medium"/>
              <a:sym typeface="Roboto Medium"/>
            </a:endParaRPr>
          </a:p>
          <a:p>
            <a:pPr indent="0" lvl="0" marL="0" rtl="0" algn="ctr">
              <a:spcBef>
                <a:spcPts val="0"/>
              </a:spcBef>
              <a:spcAft>
                <a:spcPts val="0"/>
              </a:spcAft>
              <a:buNone/>
            </a:pPr>
            <a:r>
              <a:rPr lang="pt-BR" sz="1200">
                <a:latin typeface="Roboto Medium"/>
                <a:ea typeface="Roboto Medium"/>
                <a:cs typeface="Roboto Medium"/>
                <a:sym typeface="Roboto Medium"/>
              </a:rPr>
              <a:t>2017</a:t>
            </a:r>
            <a:endParaRPr sz="1200">
              <a:latin typeface="Roboto Medium"/>
              <a:ea typeface="Roboto Medium"/>
              <a:cs typeface="Roboto Medium"/>
              <a:sym typeface="Roboto Medium"/>
            </a:endParaRPr>
          </a:p>
        </p:txBody>
      </p:sp>
      <p:sp>
        <p:nvSpPr>
          <p:cNvPr id="128" name="Google Shape;128;p21"/>
          <p:cNvSpPr/>
          <p:nvPr/>
        </p:nvSpPr>
        <p:spPr>
          <a:xfrm>
            <a:off x="7899650" y="3044525"/>
            <a:ext cx="454800" cy="406800"/>
          </a:xfrm>
          <a:prstGeom prst="rect">
            <a:avLst/>
          </a:prstGeom>
          <a:noFill/>
          <a:ln cap="flat" cmpd="sng" w="38100">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1200"/>
              <a:t>HTML 5.2</a:t>
            </a:r>
            <a:endParaRPr sz="1200"/>
          </a:p>
        </p:txBody>
      </p:sp>
      <p:grpSp>
        <p:nvGrpSpPr>
          <p:cNvPr id="129" name="Google Shape;129;p21"/>
          <p:cNvGrpSpPr/>
          <p:nvPr/>
        </p:nvGrpSpPr>
        <p:grpSpPr>
          <a:xfrm>
            <a:off x="1885972" y="3044525"/>
            <a:ext cx="905400" cy="947625"/>
            <a:chOff x="6531347" y="3044525"/>
            <a:chExt cx="905400" cy="947625"/>
          </a:xfrm>
        </p:grpSpPr>
        <p:sp>
          <p:nvSpPr>
            <p:cNvPr id="130" name="Google Shape;130;p21"/>
            <p:cNvSpPr/>
            <p:nvPr/>
          </p:nvSpPr>
          <p:spPr>
            <a:xfrm>
              <a:off x="69300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nvSpPr>
          <p:spPr>
            <a:xfrm>
              <a:off x="6694397" y="3702950"/>
              <a:ext cx="579300" cy="2892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NOV 1995</a:t>
              </a:r>
              <a:endParaRPr sz="1200">
                <a:latin typeface="Roboto Medium"/>
                <a:ea typeface="Roboto Medium"/>
                <a:cs typeface="Roboto Medium"/>
                <a:sym typeface="Roboto Medium"/>
              </a:endParaRPr>
            </a:p>
          </p:txBody>
        </p:sp>
        <p:sp>
          <p:nvSpPr>
            <p:cNvPr id="132" name="Google Shape;132;p21"/>
            <p:cNvSpPr/>
            <p:nvPr/>
          </p:nvSpPr>
          <p:spPr>
            <a:xfrm>
              <a:off x="6531347" y="3044525"/>
              <a:ext cx="9054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1200"/>
                <a:t>HTML 2</a:t>
              </a:r>
              <a:endParaRPr sz="1200"/>
            </a:p>
          </p:txBody>
        </p:sp>
      </p:grpSp>
      <p:grpSp>
        <p:nvGrpSpPr>
          <p:cNvPr id="133" name="Google Shape;133;p21"/>
          <p:cNvGrpSpPr/>
          <p:nvPr/>
        </p:nvGrpSpPr>
        <p:grpSpPr>
          <a:xfrm>
            <a:off x="3257572" y="3044525"/>
            <a:ext cx="905400" cy="947625"/>
            <a:chOff x="6531347" y="3044525"/>
            <a:chExt cx="905400" cy="947625"/>
          </a:xfrm>
        </p:grpSpPr>
        <p:sp>
          <p:nvSpPr>
            <p:cNvPr id="134" name="Google Shape;134;p21"/>
            <p:cNvSpPr/>
            <p:nvPr/>
          </p:nvSpPr>
          <p:spPr>
            <a:xfrm>
              <a:off x="69300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txBox="1"/>
            <p:nvPr/>
          </p:nvSpPr>
          <p:spPr>
            <a:xfrm>
              <a:off x="6694397"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JAN</a:t>
              </a:r>
              <a:br>
                <a:rPr lang="pt-BR" sz="1200">
                  <a:latin typeface="Roboto Medium"/>
                  <a:ea typeface="Roboto Medium"/>
                  <a:cs typeface="Roboto Medium"/>
                  <a:sym typeface="Roboto Medium"/>
                </a:rPr>
              </a:br>
              <a:r>
                <a:rPr lang="pt-BR" sz="1200">
                  <a:latin typeface="Roboto Medium"/>
                  <a:ea typeface="Roboto Medium"/>
                  <a:cs typeface="Roboto Medium"/>
                  <a:sym typeface="Roboto Medium"/>
                </a:rPr>
                <a:t>1997</a:t>
              </a:r>
              <a:endParaRPr sz="1200">
                <a:latin typeface="Roboto Medium"/>
                <a:ea typeface="Roboto Medium"/>
                <a:cs typeface="Roboto Medium"/>
                <a:sym typeface="Roboto Medium"/>
              </a:endParaRPr>
            </a:p>
          </p:txBody>
        </p:sp>
        <p:sp>
          <p:nvSpPr>
            <p:cNvPr id="136" name="Google Shape;136;p21"/>
            <p:cNvSpPr/>
            <p:nvPr/>
          </p:nvSpPr>
          <p:spPr>
            <a:xfrm>
              <a:off x="6531347" y="3044525"/>
              <a:ext cx="9054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HTML 3</a:t>
              </a:r>
              <a:endParaRPr sz="1200"/>
            </a:p>
          </p:txBody>
        </p:sp>
      </p:grpSp>
      <p:grpSp>
        <p:nvGrpSpPr>
          <p:cNvPr id="137" name="Google Shape;137;p21"/>
          <p:cNvGrpSpPr/>
          <p:nvPr/>
        </p:nvGrpSpPr>
        <p:grpSpPr>
          <a:xfrm>
            <a:off x="4454197" y="3044525"/>
            <a:ext cx="905400" cy="947625"/>
            <a:chOff x="6531347" y="3044525"/>
            <a:chExt cx="905400" cy="947625"/>
          </a:xfrm>
        </p:grpSpPr>
        <p:sp>
          <p:nvSpPr>
            <p:cNvPr id="138" name="Google Shape;138;p21"/>
            <p:cNvSpPr/>
            <p:nvPr/>
          </p:nvSpPr>
          <p:spPr>
            <a:xfrm>
              <a:off x="69300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nvSpPr>
          <p:spPr>
            <a:xfrm>
              <a:off x="6694397"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DEC</a:t>
              </a:r>
              <a:br>
                <a:rPr lang="pt-BR" sz="1200">
                  <a:latin typeface="Roboto Medium"/>
                  <a:ea typeface="Roboto Medium"/>
                  <a:cs typeface="Roboto Medium"/>
                  <a:sym typeface="Roboto Medium"/>
                </a:rPr>
              </a:br>
              <a:r>
                <a:rPr lang="pt-BR" sz="1200">
                  <a:latin typeface="Roboto Medium"/>
                  <a:ea typeface="Roboto Medium"/>
                  <a:cs typeface="Roboto Medium"/>
                  <a:sym typeface="Roboto Medium"/>
                </a:rPr>
                <a:t>1997</a:t>
              </a:r>
              <a:endParaRPr sz="1200">
                <a:latin typeface="Roboto Medium"/>
                <a:ea typeface="Roboto Medium"/>
                <a:cs typeface="Roboto Medium"/>
                <a:sym typeface="Roboto Medium"/>
              </a:endParaRPr>
            </a:p>
          </p:txBody>
        </p:sp>
        <p:sp>
          <p:nvSpPr>
            <p:cNvPr id="140" name="Google Shape;140;p21"/>
            <p:cNvSpPr/>
            <p:nvPr/>
          </p:nvSpPr>
          <p:spPr>
            <a:xfrm>
              <a:off x="6531347" y="3044525"/>
              <a:ext cx="905400" cy="406800"/>
            </a:xfrm>
            <a:prstGeom prst="rect">
              <a:avLst/>
            </a:prstGeom>
            <a:no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HTML 4</a:t>
              </a:r>
              <a:endParaRPr sz="1200"/>
            </a:p>
          </p:txBody>
        </p:sp>
      </p:grpSp>
      <p:pic>
        <p:nvPicPr>
          <p:cNvPr id="141" name="Google Shape;141;p21"/>
          <p:cNvPicPr preferRelativeResize="0"/>
          <p:nvPr/>
        </p:nvPicPr>
        <p:blipFill>
          <a:blip r:embed="rId3">
            <a:alphaModFix/>
          </a:blip>
          <a:stretch>
            <a:fillRect/>
          </a:stretch>
        </p:blipFill>
        <p:spPr>
          <a:xfrm>
            <a:off x="8258275" y="115625"/>
            <a:ext cx="751251" cy="751251"/>
          </a:xfrm>
          <a:prstGeom prst="rect">
            <a:avLst/>
          </a:prstGeom>
          <a:noFill/>
          <a:ln>
            <a:noFill/>
          </a:ln>
        </p:spPr>
      </p:pic>
      <p:pic>
        <p:nvPicPr>
          <p:cNvPr id="142" name="Google Shape;142;p21"/>
          <p:cNvPicPr preferRelativeResize="0"/>
          <p:nvPr/>
        </p:nvPicPr>
        <p:blipFill>
          <a:blip r:embed="rId4">
            <a:alphaModFix/>
          </a:blip>
          <a:stretch>
            <a:fillRect/>
          </a:stretch>
        </p:blipFill>
        <p:spPr>
          <a:xfrm>
            <a:off x="242075" y="4062650"/>
            <a:ext cx="1263592" cy="810587"/>
          </a:xfrm>
          <a:prstGeom prst="rect">
            <a:avLst/>
          </a:prstGeom>
          <a:noFill/>
          <a:ln>
            <a:noFill/>
          </a:ln>
        </p:spPr>
      </p:pic>
      <p:sp>
        <p:nvSpPr>
          <p:cNvPr id="143" name="Google Shape;143;p21"/>
          <p:cNvSpPr txBox="1"/>
          <p:nvPr/>
        </p:nvSpPr>
        <p:spPr>
          <a:xfrm>
            <a:off x="203625" y="4942075"/>
            <a:ext cx="1143000" cy="1545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pt-BR" sz="800">
                <a:latin typeface="Roboto"/>
                <a:ea typeface="Roboto"/>
                <a:cs typeface="Roboto"/>
                <a:sym typeface="Roboto"/>
              </a:rPr>
              <a:t>TIM BERNERS LEE</a:t>
            </a:r>
            <a:endParaRPr sz="800">
              <a:latin typeface="Roboto"/>
              <a:ea typeface="Roboto"/>
              <a:cs typeface="Roboto"/>
              <a:sym typeface="Roboto"/>
            </a:endParaRPr>
          </a:p>
        </p:txBody>
      </p:sp>
      <p:sp>
        <p:nvSpPr>
          <p:cNvPr id="144" name="Google Shape;144;p21"/>
          <p:cNvSpPr/>
          <p:nvPr/>
        </p:nvSpPr>
        <p:spPr>
          <a:xfrm>
            <a:off x="749374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txBox="1"/>
          <p:nvPr/>
        </p:nvSpPr>
        <p:spPr>
          <a:xfrm>
            <a:off x="7258097"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NOV</a:t>
            </a:r>
            <a:endParaRPr sz="1200">
              <a:latin typeface="Roboto Medium"/>
              <a:ea typeface="Roboto Medium"/>
              <a:cs typeface="Roboto Medium"/>
              <a:sym typeface="Roboto Medium"/>
            </a:endParaRPr>
          </a:p>
          <a:p>
            <a:pPr indent="0" lvl="0" marL="0" rtl="0" algn="ctr">
              <a:spcBef>
                <a:spcPts val="0"/>
              </a:spcBef>
              <a:spcAft>
                <a:spcPts val="0"/>
              </a:spcAft>
              <a:buNone/>
            </a:pPr>
            <a:r>
              <a:rPr lang="pt-BR" sz="1200">
                <a:latin typeface="Roboto Medium"/>
                <a:ea typeface="Roboto Medium"/>
                <a:cs typeface="Roboto Medium"/>
                <a:sym typeface="Roboto Medium"/>
              </a:rPr>
              <a:t>2016</a:t>
            </a:r>
            <a:endParaRPr sz="1200">
              <a:latin typeface="Roboto Medium"/>
              <a:ea typeface="Roboto Medium"/>
              <a:cs typeface="Roboto Medium"/>
              <a:sym typeface="Roboto Medium"/>
            </a:endParaRPr>
          </a:p>
        </p:txBody>
      </p:sp>
      <p:sp>
        <p:nvSpPr>
          <p:cNvPr id="146" name="Google Shape;146;p21"/>
          <p:cNvSpPr/>
          <p:nvPr/>
        </p:nvSpPr>
        <p:spPr>
          <a:xfrm>
            <a:off x="7320350" y="3044525"/>
            <a:ext cx="4548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1200"/>
              <a:t>HTML 5.1</a:t>
            </a:r>
            <a:endParaRPr sz="1200"/>
          </a:p>
        </p:txBody>
      </p:sp>
      <p:sp>
        <p:nvSpPr>
          <p:cNvPr id="147" name="Google Shape;147;p21"/>
          <p:cNvSpPr/>
          <p:nvPr/>
        </p:nvSpPr>
        <p:spPr>
          <a:xfrm>
            <a:off x="6852197" y="358540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txBox="1"/>
          <p:nvPr/>
        </p:nvSpPr>
        <p:spPr>
          <a:xfrm>
            <a:off x="6616547" y="3702950"/>
            <a:ext cx="5793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Roboto Medium"/>
                <a:ea typeface="Roboto Medium"/>
                <a:cs typeface="Roboto Medium"/>
                <a:sym typeface="Roboto Medium"/>
              </a:rPr>
              <a:t>OCT</a:t>
            </a:r>
            <a:endParaRPr sz="1200">
              <a:latin typeface="Roboto Medium"/>
              <a:ea typeface="Roboto Medium"/>
              <a:cs typeface="Roboto Medium"/>
              <a:sym typeface="Roboto Medium"/>
            </a:endParaRPr>
          </a:p>
          <a:p>
            <a:pPr indent="0" lvl="0" marL="0" rtl="0" algn="ctr">
              <a:spcBef>
                <a:spcPts val="0"/>
              </a:spcBef>
              <a:spcAft>
                <a:spcPts val="0"/>
              </a:spcAft>
              <a:buNone/>
            </a:pPr>
            <a:r>
              <a:rPr lang="pt-BR" sz="1200">
                <a:latin typeface="Roboto Medium"/>
                <a:ea typeface="Roboto Medium"/>
                <a:cs typeface="Roboto Medium"/>
                <a:sym typeface="Roboto Medium"/>
              </a:rPr>
              <a:t>2014</a:t>
            </a:r>
            <a:endParaRPr sz="1200">
              <a:latin typeface="Roboto Medium"/>
              <a:ea typeface="Roboto Medium"/>
              <a:cs typeface="Roboto Medium"/>
              <a:sym typeface="Roboto Medium"/>
            </a:endParaRPr>
          </a:p>
        </p:txBody>
      </p:sp>
      <p:sp>
        <p:nvSpPr>
          <p:cNvPr id="149" name="Google Shape;149;p21"/>
          <p:cNvSpPr/>
          <p:nvPr/>
        </p:nvSpPr>
        <p:spPr>
          <a:xfrm>
            <a:off x="6678800" y="3044525"/>
            <a:ext cx="454800" cy="406800"/>
          </a:xfrm>
          <a:prstGeom prst="rect">
            <a:avLst/>
          </a:prstGeom>
          <a:noFill/>
          <a:ln cap="flat" cmpd="sng" w="9525">
            <a:solidFill>
              <a:srgbClr val="5B0F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pt-BR" sz="1200"/>
              <a:t>HTML 5</a:t>
            </a:r>
            <a:endParaRPr sz="1200"/>
          </a:p>
        </p:txBody>
      </p:sp>
      <p:sp>
        <p:nvSpPr>
          <p:cNvPr id="150" name="Google Shape;15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Lists and Keys</a:t>
            </a:r>
            <a:endParaRPr/>
          </a:p>
        </p:txBody>
      </p:sp>
      <p:sp>
        <p:nvSpPr>
          <p:cNvPr id="1146" name="Google Shape;114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147" name="Google Shape;1147;p102"/>
          <p:cNvPicPr preferRelativeResize="0"/>
          <p:nvPr/>
        </p:nvPicPr>
        <p:blipFill>
          <a:blip r:embed="rId3">
            <a:alphaModFix/>
          </a:blip>
          <a:stretch>
            <a:fillRect/>
          </a:stretch>
        </p:blipFill>
        <p:spPr>
          <a:xfrm>
            <a:off x="8258281" y="148842"/>
            <a:ext cx="751251" cy="530882"/>
          </a:xfrm>
          <a:prstGeom prst="rect">
            <a:avLst/>
          </a:prstGeom>
          <a:noFill/>
          <a:ln>
            <a:noFill/>
          </a:ln>
        </p:spPr>
      </p:pic>
      <p:pic>
        <p:nvPicPr>
          <p:cNvPr id="1148" name="Google Shape;1148;p102"/>
          <p:cNvPicPr preferRelativeResize="0"/>
          <p:nvPr/>
        </p:nvPicPr>
        <p:blipFill>
          <a:blip r:embed="rId4">
            <a:alphaModFix/>
          </a:blip>
          <a:stretch>
            <a:fillRect/>
          </a:stretch>
        </p:blipFill>
        <p:spPr>
          <a:xfrm>
            <a:off x="4718652" y="1331175"/>
            <a:ext cx="3676925" cy="2853950"/>
          </a:xfrm>
          <a:prstGeom prst="rect">
            <a:avLst/>
          </a:prstGeom>
          <a:noFill/>
          <a:ln>
            <a:noFill/>
          </a:ln>
        </p:spPr>
      </p:pic>
      <p:sp>
        <p:nvSpPr>
          <p:cNvPr id="1149" name="Google Shape;1149;p102"/>
          <p:cNvSpPr txBox="1"/>
          <p:nvPr/>
        </p:nvSpPr>
        <p:spPr>
          <a:xfrm>
            <a:off x="662100" y="14357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2"/>
                </a:solidFill>
                <a:latin typeface="Roboto"/>
                <a:ea typeface="Roboto"/>
                <a:cs typeface="Roboto"/>
                <a:sym typeface="Roboto"/>
              </a:rPr>
              <a:t>Lists in React is very similar with lists in JS.</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BR" sz="1200">
                <a:solidFill>
                  <a:schemeClr val="dk2"/>
                </a:solidFill>
                <a:latin typeface="Roboto"/>
                <a:ea typeface="Roboto"/>
                <a:cs typeface="Roboto"/>
                <a:sym typeface="Roboto"/>
              </a:rPr>
              <a:t>Keys</a:t>
            </a:r>
            <a:endParaRPr sz="1200">
              <a:solidFill>
                <a:schemeClr val="dk2"/>
              </a:solidFill>
              <a:latin typeface="Roboto"/>
              <a:ea typeface="Roboto"/>
              <a:cs typeface="Roboto"/>
              <a:sym typeface="Roboto"/>
            </a:endParaRPr>
          </a:p>
          <a:p>
            <a:pPr indent="0" lvl="0" marL="0" rtl="0" algn="l">
              <a:spcBef>
                <a:spcPts val="0"/>
              </a:spcBef>
              <a:spcAft>
                <a:spcPts val="0"/>
              </a:spcAft>
              <a:buNone/>
            </a:pPr>
            <a:r>
              <a:rPr lang="pt-BR" sz="1200">
                <a:solidFill>
                  <a:schemeClr val="dk2"/>
                </a:solidFill>
                <a:latin typeface="Roboto"/>
                <a:ea typeface="Roboto"/>
                <a:cs typeface="Roboto"/>
                <a:sym typeface="Roboto"/>
              </a:rPr>
              <a:t>Keys help React identify which items have changed, are added, or are removed. Keys should be given to the elements inside the array to give the elements a stable identity.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BR" sz="1200">
                <a:solidFill>
                  <a:schemeClr val="dk2"/>
                </a:solidFill>
                <a:latin typeface="Roboto"/>
                <a:ea typeface="Roboto"/>
                <a:cs typeface="Roboto"/>
                <a:sym typeface="Roboto"/>
              </a:rPr>
              <a:t>Avoid to use Index! </a:t>
            </a:r>
            <a:r>
              <a:rPr lang="pt-BR" sz="1200" u="sng">
                <a:solidFill>
                  <a:schemeClr val="hlink"/>
                </a:solidFill>
                <a:latin typeface="Roboto"/>
                <a:ea typeface="Roboto"/>
                <a:cs typeface="Roboto"/>
                <a:sym typeface="Roboto"/>
                <a:hlinkClick r:id="rId5"/>
              </a:rPr>
              <a:t>It can impact performance</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sp>
        <p:nvSpPr>
          <p:cNvPr id="1150" name="Google Shape;1150;p102"/>
          <p:cNvSpPr txBox="1"/>
          <p:nvPr/>
        </p:nvSpPr>
        <p:spPr>
          <a:xfrm>
            <a:off x="5331675" y="4244425"/>
            <a:ext cx="2529900" cy="2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u="sng">
                <a:solidFill>
                  <a:schemeClr val="hlink"/>
                </a:solidFill>
                <a:latin typeface="Roboto"/>
                <a:ea typeface="Roboto"/>
                <a:cs typeface="Roboto"/>
                <a:sym typeface="Roboto"/>
                <a:hlinkClick r:id="rId6"/>
              </a:rPr>
              <a:t>codepen link</a:t>
            </a:r>
            <a:endParaRPr>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Lifting State Up</a:t>
            </a:r>
            <a:endParaRPr/>
          </a:p>
        </p:txBody>
      </p:sp>
      <p:sp>
        <p:nvSpPr>
          <p:cNvPr id="1156" name="Google Shape;1156;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157" name="Google Shape;1157;p103"/>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158" name="Google Shape;1158;p103"/>
          <p:cNvSpPr txBox="1"/>
          <p:nvPr/>
        </p:nvSpPr>
        <p:spPr>
          <a:xfrm>
            <a:off x="662100" y="14357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6D6D6D"/>
                </a:solidFill>
                <a:latin typeface="Roboto"/>
                <a:ea typeface="Roboto"/>
                <a:cs typeface="Roboto"/>
                <a:sym typeface="Roboto"/>
              </a:rPr>
              <a:t>Often, several components need to reflect the same changing data. We recommend lifting the shared state up to their closest common ancestor.</a:t>
            </a:r>
            <a:endParaRPr>
              <a:solidFill>
                <a:schemeClr val="dk2"/>
              </a:solidFill>
              <a:latin typeface="Roboto"/>
              <a:ea typeface="Roboto"/>
              <a:cs typeface="Roboto"/>
              <a:sym typeface="Roboto"/>
            </a:endParaRPr>
          </a:p>
        </p:txBody>
      </p:sp>
      <p:sp>
        <p:nvSpPr>
          <p:cNvPr id="1159" name="Google Shape;1159;p103"/>
          <p:cNvSpPr/>
          <p:nvPr/>
        </p:nvSpPr>
        <p:spPr>
          <a:xfrm>
            <a:off x="5066825" y="2878400"/>
            <a:ext cx="751200" cy="724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B</a:t>
            </a:r>
            <a:endParaRPr/>
          </a:p>
        </p:txBody>
      </p:sp>
      <p:sp>
        <p:nvSpPr>
          <p:cNvPr id="1160" name="Google Shape;1160;p103"/>
          <p:cNvSpPr/>
          <p:nvPr/>
        </p:nvSpPr>
        <p:spPr>
          <a:xfrm>
            <a:off x="7222750" y="2878400"/>
            <a:ext cx="751200" cy="724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a:t>
            </a:r>
            <a:endParaRPr/>
          </a:p>
        </p:txBody>
      </p:sp>
      <p:sp>
        <p:nvSpPr>
          <p:cNvPr id="1161" name="Google Shape;1161;p103"/>
          <p:cNvSpPr/>
          <p:nvPr/>
        </p:nvSpPr>
        <p:spPr>
          <a:xfrm>
            <a:off x="6160100" y="1671750"/>
            <a:ext cx="751200" cy="7248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A</a:t>
            </a:r>
            <a:endParaRPr/>
          </a:p>
        </p:txBody>
      </p:sp>
      <p:cxnSp>
        <p:nvCxnSpPr>
          <p:cNvPr id="1162" name="Google Shape;1162;p103"/>
          <p:cNvCxnSpPr/>
          <p:nvPr/>
        </p:nvCxnSpPr>
        <p:spPr>
          <a:xfrm flipH="1" rot="10800000">
            <a:off x="5673175" y="2348800"/>
            <a:ext cx="467100" cy="487800"/>
          </a:xfrm>
          <a:prstGeom prst="straightConnector1">
            <a:avLst/>
          </a:prstGeom>
          <a:noFill/>
          <a:ln cap="flat" cmpd="sng" w="9525">
            <a:solidFill>
              <a:schemeClr val="dk2"/>
            </a:solidFill>
            <a:prstDash val="solid"/>
            <a:round/>
            <a:headEnd len="med" w="med" type="none"/>
            <a:tailEnd len="med" w="med" type="triangle"/>
          </a:ln>
        </p:spPr>
      </p:cxnSp>
      <p:cxnSp>
        <p:nvCxnSpPr>
          <p:cNvPr id="1163" name="Google Shape;1163;p103"/>
          <p:cNvCxnSpPr/>
          <p:nvPr/>
        </p:nvCxnSpPr>
        <p:spPr>
          <a:xfrm flipH="1" rot="10800000">
            <a:off x="5825575" y="2501200"/>
            <a:ext cx="467100" cy="487800"/>
          </a:xfrm>
          <a:prstGeom prst="straightConnector1">
            <a:avLst/>
          </a:prstGeom>
          <a:noFill/>
          <a:ln cap="flat" cmpd="sng" w="9525">
            <a:solidFill>
              <a:schemeClr val="dk2"/>
            </a:solidFill>
            <a:prstDash val="solid"/>
            <a:round/>
            <a:headEnd len="med" w="med" type="triangle"/>
            <a:tailEnd len="med" w="med" type="none"/>
          </a:ln>
        </p:spPr>
      </p:cxnSp>
      <p:cxnSp>
        <p:nvCxnSpPr>
          <p:cNvPr id="1164" name="Google Shape;1164;p103"/>
          <p:cNvCxnSpPr/>
          <p:nvPr/>
        </p:nvCxnSpPr>
        <p:spPr>
          <a:xfrm>
            <a:off x="6837100" y="2432350"/>
            <a:ext cx="446100" cy="418200"/>
          </a:xfrm>
          <a:prstGeom prst="straightConnector1">
            <a:avLst/>
          </a:prstGeom>
          <a:noFill/>
          <a:ln cap="flat" cmpd="sng" w="9525">
            <a:solidFill>
              <a:schemeClr val="dk2"/>
            </a:solidFill>
            <a:prstDash val="solid"/>
            <a:round/>
            <a:headEnd len="med" w="med" type="triangle"/>
            <a:tailEnd len="med" w="med" type="none"/>
          </a:ln>
        </p:spPr>
      </p:cxnSp>
      <p:cxnSp>
        <p:nvCxnSpPr>
          <p:cNvPr id="1165" name="Google Shape;1165;p103"/>
          <p:cNvCxnSpPr/>
          <p:nvPr/>
        </p:nvCxnSpPr>
        <p:spPr>
          <a:xfrm>
            <a:off x="7024350" y="2362650"/>
            <a:ext cx="446100" cy="41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Composition vs Inheritance</a:t>
            </a:r>
            <a:endParaRPr/>
          </a:p>
        </p:txBody>
      </p:sp>
      <p:sp>
        <p:nvSpPr>
          <p:cNvPr id="1171" name="Google Shape;1171;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172" name="Google Shape;1172;p104"/>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173" name="Google Shape;1173;p104"/>
          <p:cNvSpPr txBox="1"/>
          <p:nvPr/>
        </p:nvSpPr>
        <p:spPr>
          <a:xfrm>
            <a:off x="5203925" y="129595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pt-BR" sz="1650">
                <a:solidFill>
                  <a:schemeClr val="dk1"/>
                </a:solidFill>
                <a:latin typeface="Roboto"/>
                <a:ea typeface="Roboto"/>
                <a:cs typeface="Roboto"/>
                <a:sym typeface="Roboto"/>
              </a:rPr>
              <a:t>Strategies to reuse Componentes</a:t>
            </a:r>
            <a:endParaRPr b="1" sz="165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t/>
            </a:r>
            <a:endParaRPr b="1" sz="265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pt-BR" sz="2650" u="sng">
                <a:solidFill>
                  <a:schemeClr val="hlink"/>
                </a:solidFill>
                <a:latin typeface="Roboto"/>
                <a:ea typeface="Roboto"/>
                <a:cs typeface="Roboto"/>
                <a:sym typeface="Roboto"/>
                <a:hlinkClick r:id="rId4"/>
              </a:rPr>
              <a:t>Containment</a:t>
            </a:r>
            <a:endParaRPr b="1" sz="2650">
              <a:solidFill>
                <a:schemeClr val="dk1"/>
              </a:solidFill>
              <a:latin typeface="Roboto"/>
              <a:ea typeface="Roboto"/>
              <a:cs typeface="Roboto"/>
              <a:sym typeface="Roboto"/>
            </a:endParaRPr>
          </a:p>
          <a:p>
            <a:pPr indent="0" lvl="0" marL="0" rtl="0" algn="l">
              <a:lnSpc>
                <a:spcPct val="120000"/>
              </a:lnSpc>
              <a:spcBef>
                <a:spcPts val="0"/>
              </a:spcBef>
              <a:spcAft>
                <a:spcPts val="0"/>
              </a:spcAft>
              <a:buNone/>
            </a:pPr>
            <a:r>
              <a:rPr b="1" lang="pt-BR" sz="2650" u="sng">
                <a:solidFill>
                  <a:schemeClr val="hlink"/>
                </a:solidFill>
                <a:latin typeface="Roboto"/>
                <a:ea typeface="Roboto"/>
                <a:cs typeface="Roboto"/>
                <a:sym typeface="Roboto"/>
                <a:hlinkClick r:id="rId5"/>
              </a:rPr>
              <a:t>Specialization</a:t>
            </a:r>
            <a:endParaRPr b="1" sz="2650">
              <a:solidFill>
                <a:schemeClr val="dk1"/>
              </a:solidFill>
              <a:latin typeface="Roboto"/>
              <a:ea typeface="Roboto"/>
              <a:cs typeface="Roboto"/>
              <a:sym typeface="Roboto"/>
            </a:endParaRPr>
          </a:p>
        </p:txBody>
      </p:sp>
      <p:sp>
        <p:nvSpPr>
          <p:cNvPr id="1174" name="Google Shape;1174;p104"/>
          <p:cNvSpPr txBox="1"/>
          <p:nvPr/>
        </p:nvSpPr>
        <p:spPr>
          <a:xfrm>
            <a:off x="662100" y="14357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800">
                <a:solidFill>
                  <a:srgbClr val="6D6D6D"/>
                </a:solidFill>
                <a:latin typeface="Roboto"/>
                <a:ea typeface="Roboto"/>
                <a:cs typeface="Roboto"/>
                <a:sym typeface="Roboto"/>
              </a:rPr>
              <a:t>React has a powerful composition model, and we recommend using composition instead of inheritance to reuse code between components.</a:t>
            </a:r>
            <a:endParaRPr sz="1800">
              <a:solidFill>
                <a:srgbClr val="6D6D6D"/>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rgbClr val="6D6D6D"/>
              </a:solidFill>
              <a:latin typeface="Roboto"/>
              <a:ea typeface="Roboto"/>
              <a:cs typeface="Roboto"/>
              <a:sym typeface="Roboto"/>
            </a:endParaRPr>
          </a:p>
          <a:p>
            <a:pPr indent="0" lvl="0" marL="0" rtl="0" algn="l">
              <a:spcBef>
                <a:spcPts val="0"/>
              </a:spcBef>
              <a:spcAft>
                <a:spcPts val="0"/>
              </a:spcAft>
              <a:buNone/>
            </a:pPr>
            <a:r>
              <a:t/>
            </a:r>
            <a:endParaRPr sz="1800">
              <a:solidFill>
                <a:srgbClr val="6D6D6D"/>
              </a:solidFill>
              <a:latin typeface="Roboto"/>
              <a:ea typeface="Roboto"/>
              <a:cs typeface="Roboto"/>
              <a:sym typeface="Robo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Context</a:t>
            </a:r>
            <a:endParaRPr/>
          </a:p>
        </p:txBody>
      </p:sp>
      <p:sp>
        <p:nvSpPr>
          <p:cNvPr id="1180" name="Google Shape;1180;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181" name="Google Shape;1181;p105"/>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182" name="Google Shape;1182;p105"/>
          <p:cNvSpPr txBox="1"/>
          <p:nvPr/>
        </p:nvSpPr>
        <p:spPr>
          <a:xfrm>
            <a:off x="662100" y="14357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6D6D6D"/>
                </a:solidFill>
                <a:latin typeface="Roboto"/>
                <a:ea typeface="Roboto"/>
                <a:cs typeface="Roboto"/>
                <a:sym typeface="Roboto"/>
              </a:rPr>
              <a:t>Context provides a way to pass data through the component tree without having to pass props down manually at every level.</a:t>
            </a:r>
            <a:endParaRPr sz="1800">
              <a:solidFill>
                <a:srgbClr val="6D6D6D"/>
              </a:solidFill>
              <a:latin typeface="Roboto"/>
              <a:ea typeface="Roboto"/>
              <a:cs typeface="Roboto"/>
              <a:sym typeface="Roboto"/>
            </a:endParaRPr>
          </a:p>
        </p:txBody>
      </p:sp>
      <p:pic>
        <p:nvPicPr>
          <p:cNvPr id="1183" name="Google Shape;1183;p105"/>
          <p:cNvPicPr preferRelativeResize="0"/>
          <p:nvPr/>
        </p:nvPicPr>
        <p:blipFill>
          <a:blip r:embed="rId4">
            <a:alphaModFix/>
          </a:blip>
          <a:stretch>
            <a:fillRect/>
          </a:stretch>
        </p:blipFill>
        <p:spPr>
          <a:xfrm>
            <a:off x="3814500" y="1170125"/>
            <a:ext cx="5177100" cy="3066982"/>
          </a:xfrm>
          <a:prstGeom prst="rect">
            <a:avLst/>
          </a:prstGeom>
          <a:noFill/>
          <a:ln>
            <a:noFill/>
          </a:ln>
        </p:spPr>
      </p:pic>
      <p:sp>
        <p:nvSpPr>
          <p:cNvPr id="1184" name="Google Shape;1184;p105"/>
          <p:cNvSpPr txBox="1"/>
          <p:nvPr/>
        </p:nvSpPr>
        <p:spPr>
          <a:xfrm>
            <a:off x="0" y="4899575"/>
            <a:ext cx="9185700" cy="24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700" u="sng">
                <a:solidFill>
                  <a:schemeClr val="hlink"/>
                </a:solidFill>
                <a:hlinkClick r:id="rId5"/>
              </a:rPr>
              <a:t>https://medium.com/reactbrasil/entendendo-a-context-api-do-react-criando-um-componente-de-loading-a84f84007dc7</a:t>
            </a:r>
            <a:endParaRPr sz="1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Reusing Code</a:t>
            </a:r>
            <a:endParaRPr/>
          </a:p>
        </p:txBody>
      </p:sp>
      <p:sp>
        <p:nvSpPr>
          <p:cNvPr id="1190" name="Google Shape;1190;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191" name="Google Shape;1191;p106"/>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192" name="Google Shape;1192;p106"/>
          <p:cNvSpPr txBox="1"/>
          <p:nvPr/>
        </p:nvSpPr>
        <p:spPr>
          <a:xfrm>
            <a:off x="440525" y="12679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6D6D6D"/>
                </a:solidFill>
                <a:latin typeface="Roboto"/>
                <a:ea typeface="Roboto"/>
                <a:cs typeface="Roboto"/>
                <a:sym typeface="Roboto"/>
              </a:rPr>
              <a:t>High Order Component</a:t>
            </a:r>
            <a:endParaRPr sz="1600">
              <a:solidFill>
                <a:srgbClr val="6D6D6D"/>
              </a:solidFill>
              <a:latin typeface="Roboto"/>
              <a:ea typeface="Roboto"/>
              <a:cs typeface="Roboto"/>
              <a:sym typeface="Roboto"/>
            </a:endParaRPr>
          </a:p>
          <a:p>
            <a:pPr indent="0" lvl="0" marL="0" rtl="0" algn="l">
              <a:spcBef>
                <a:spcPts val="0"/>
              </a:spcBef>
              <a:spcAft>
                <a:spcPts val="0"/>
              </a:spcAft>
              <a:buNone/>
            </a:pPr>
            <a:r>
              <a:t/>
            </a:r>
            <a:endParaRPr sz="1600">
              <a:solidFill>
                <a:srgbClr val="6D6D6D"/>
              </a:solidFill>
              <a:latin typeface="Roboto"/>
              <a:ea typeface="Roboto"/>
              <a:cs typeface="Roboto"/>
              <a:sym typeface="Roboto"/>
            </a:endParaRPr>
          </a:p>
          <a:p>
            <a:pPr indent="0" lvl="0" marL="0" rtl="0" algn="l">
              <a:spcBef>
                <a:spcPts val="0"/>
              </a:spcBef>
              <a:spcAft>
                <a:spcPts val="0"/>
              </a:spcAft>
              <a:buNone/>
            </a:pPr>
            <a:r>
              <a:rPr lang="pt-BR">
                <a:solidFill>
                  <a:srgbClr val="6D6D6D"/>
                </a:solidFill>
                <a:latin typeface="Roboto"/>
                <a:ea typeface="Roboto"/>
                <a:cs typeface="Roboto"/>
                <a:sym typeface="Roboto"/>
              </a:rPr>
              <a:t>A higher-order component (HOC) is an advanced technique in React for reusing component logic. HOCs are not part of the React API, per se. They are a pattern that emerges from React’s compositional nature.</a:t>
            </a:r>
            <a:endParaRPr>
              <a:solidFill>
                <a:srgbClr val="6D6D6D"/>
              </a:solidFill>
              <a:latin typeface="Roboto"/>
              <a:ea typeface="Roboto"/>
              <a:cs typeface="Roboto"/>
              <a:sym typeface="Roboto"/>
            </a:endParaRPr>
          </a:p>
          <a:p>
            <a:pPr indent="0" lvl="0" marL="0" rtl="0" algn="l">
              <a:spcBef>
                <a:spcPts val="0"/>
              </a:spcBef>
              <a:spcAft>
                <a:spcPts val="0"/>
              </a:spcAft>
              <a:buNone/>
            </a:pPr>
            <a:r>
              <a:t/>
            </a:r>
            <a:endParaRPr sz="1800">
              <a:solidFill>
                <a:srgbClr val="6D6D6D"/>
              </a:solidFill>
              <a:latin typeface="Roboto"/>
              <a:ea typeface="Roboto"/>
              <a:cs typeface="Roboto"/>
              <a:sym typeface="Roboto"/>
            </a:endParaRPr>
          </a:p>
          <a:p>
            <a:pPr indent="0" lvl="0" marL="0" rtl="0" algn="l">
              <a:spcBef>
                <a:spcPts val="0"/>
              </a:spcBef>
              <a:spcAft>
                <a:spcPts val="0"/>
              </a:spcAft>
              <a:buNone/>
            </a:pPr>
            <a:r>
              <a:rPr b="1" lang="pt-BR" sz="1200">
                <a:solidFill>
                  <a:srgbClr val="6D6D6D"/>
                </a:solidFill>
                <a:latin typeface="Roboto"/>
                <a:ea typeface="Roboto"/>
                <a:cs typeface="Roboto"/>
                <a:sym typeface="Roboto"/>
              </a:rPr>
              <a:t>Concretely, a higher-order component is a function that takes a component and returns a new component.</a:t>
            </a:r>
            <a:endParaRPr b="1" sz="1200">
              <a:solidFill>
                <a:srgbClr val="6D6D6D"/>
              </a:solidFill>
              <a:latin typeface="Roboto"/>
              <a:ea typeface="Roboto"/>
              <a:cs typeface="Roboto"/>
              <a:sym typeface="Roboto"/>
            </a:endParaRPr>
          </a:p>
          <a:p>
            <a:pPr indent="0" lvl="0" marL="0" rtl="0" algn="l">
              <a:spcBef>
                <a:spcPts val="0"/>
              </a:spcBef>
              <a:spcAft>
                <a:spcPts val="0"/>
              </a:spcAft>
              <a:buNone/>
            </a:pPr>
            <a:r>
              <a:t/>
            </a:r>
            <a:endParaRPr b="1" sz="1200">
              <a:solidFill>
                <a:srgbClr val="6D6D6D"/>
              </a:solidFill>
              <a:latin typeface="Roboto"/>
              <a:ea typeface="Roboto"/>
              <a:cs typeface="Roboto"/>
              <a:sym typeface="Roboto"/>
            </a:endParaRPr>
          </a:p>
          <a:p>
            <a:pPr indent="0" lvl="0" marL="0" rtl="0" algn="l">
              <a:spcBef>
                <a:spcPts val="0"/>
              </a:spcBef>
              <a:spcAft>
                <a:spcPts val="0"/>
              </a:spcAft>
              <a:buNone/>
            </a:pPr>
            <a:r>
              <a:t/>
            </a:r>
            <a:endParaRPr b="1" sz="1200">
              <a:solidFill>
                <a:srgbClr val="6D6D6D"/>
              </a:solidFill>
              <a:latin typeface="Roboto"/>
              <a:ea typeface="Roboto"/>
              <a:cs typeface="Roboto"/>
              <a:sym typeface="Roboto"/>
            </a:endParaRPr>
          </a:p>
          <a:p>
            <a:pPr indent="0" lvl="0" marL="0" rtl="0" algn="l">
              <a:spcBef>
                <a:spcPts val="0"/>
              </a:spcBef>
              <a:spcAft>
                <a:spcPts val="0"/>
              </a:spcAft>
              <a:buNone/>
            </a:pPr>
            <a:r>
              <a:rPr b="1" lang="pt-BR" sz="1200">
                <a:solidFill>
                  <a:srgbClr val="6D6D6D"/>
                </a:solidFill>
                <a:latin typeface="Roboto"/>
                <a:ea typeface="Roboto"/>
                <a:cs typeface="Roboto"/>
                <a:sym typeface="Roboto"/>
              </a:rPr>
              <a:t>Example</a:t>
            </a:r>
            <a:endParaRPr b="1" sz="1200">
              <a:solidFill>
                <a:srgbClr val="6D6D6D"/>
              </a:solidFill>
              <a:latin typeface="Roboto"/>
              <a:ea typeface="Roboto"/>
              <a:cs typeface="Roboto"/>
              <a:sym typeface="Roboto"/>
            </a:endParaRPr>
          </a:p>
          <a:p>
            <a:pPr indent="-304800" lvl="0" marL="457200" rtl="0" algn="l">
              <a:spcBef>
                <a:spcPts val="0"/>
              </a:spcBef>
              <a:spcAft>
                <a:spcPts val="0"/>
              </a:spcAft>
              <a:buClr>
                <a:srgbClr val="6D6D6D"/>
              </a:buClr>
              <a:buSzPts val="1200"/>
              <a:buFont typeface="Roboto"/>
              <a:buChar char="-"/>
            </a:pPr>
            <a:r>
              <a:rPr b="1" lang="pt-BR" sz="1200" u="sng">
                <a:solidFill>
                  <a:schemeClr val="hlink"/>
                </a:solidFill>
                <a:latin typeface="Roboto"/>
                <a:ea typeface="Roboto"/>
                <a:cs typeface="Roboto"/>
                <a:sym typeface="Roboto"/>
                <a:hlinkClick r:id="rId4"/>
              </a:rPr>
              <a:t>HOC</a:t>
            </a:r>
            <a:r>
              <a:rPr b="1" lang="pt-BR" sz="1200">
                <a:solidFill>
                  <a:srgbClr val="6D6D6D"/>
                </a:solidFill>
                <a:latin typeface="Roboto"/>
                <a:ea typeface="Roboto"/>
                <a:cs typeface="Roboto"/>
                <a:sym typeface="Roboto"/>
              </a:rPr>
              <a:t> (withstorage)</a:t>
            </a:r>
            <a:endParaRPr b="1" sz="1200">
              <a:solidFill>
                <a:srgbClr val="6D6D6D"/>
              </a:solidFill>
              <a:latin typeface="Roboto"/>
              <a:ea typeface="Roboto"/>
              <a:cs typeface="Roboto"/>
              <a:sym typeface="Roboto"/>
            </a:endParaRPr>
          </a:p>
          <a:p>
            <a:pPr indent="-304800" lvl="0" marL="457200" rtl="0" algn="l">
              <a:spcBef>
                <a:spcPts val="0"/>
              </a:spcBef>
              <a:spcAft>
                <a:spcPts val="0"/>
              </a:spcAft>
              <a:buClr>
                <a:srgbClr val="6D6D6D"/>
              </a:buClr>
              <a:buSzPts val="1200"/>
              <a:buFont typeface="Roboto"/>
              <a:buChar char="-"/>
            </a:pPr>
            <a:r>
              <a:rPr b="1" lang="pt-BR" sz="1200" u="sng">
                <a:solidFill>
                  <a:schemeClr val="hlink"/>
                </a:solidFill>
                <a:latin typeface="Roboto"/>
                <a:ea typeface="Roboto"/>
                <a:cs typeface="Roboto"/>
                <a:sym typeface="Roboto"/>
                <a:hlinkClick r:id="rId5"/>
              </a:rPr>
              <a:t>Using HOC</a:t>
            </a:r>
            <a:endParaRPr b="1" sz="1200">
              <a:solidFill>
                <a:srgbClr val="6D6D6D"/>
              </a:solidFill>
              <a:latin typeface="Roboto"/>
              <a:ea typeface="Roboto"/>
              <a:cs typeface="Roboto"/>
              <a:sym typeface="Roboto"/>
            </a:endParaRPr>
          </a:p>
          <a:p>
            <a:pPr indent="0" lvl="0" marL="0" rtl="0" algn="l">
              <a:spcBef>
                <a:spcPts val="0"/>
              </a:spcBef>
              <a:spcAft>
                <a:spcPts val="0"/>
              </a:spcAft>
              <a:buNone/>
            </a:pPr>
            <a:r>
              <a:t/>
            </a:r>
            <a:endParaRPr sz="1800">
              <a:solidFill>
                <a:srgbClr val="6D6D6D"/>
              </a:solidFill>
              <a:latin typeface="Roboto"/>
              <a:ea typeface="Roboto"/>
              <a:cs typeface="Roboto"/>
              <a:sym typeface="Roboto"/>
            </a:endParaRPr>
          </a:p>
        </p:txBody>
      </p:sp>
      <p:pic>
        <p:nvPicPr>
          <p:cNvPr id="1193" name="Google Shape;1193;p106"/>
          <p:cNvPicPr preferRelativeResize="0"/>
          <p:nvPr/>
        </p:nvPicPr>
        <p:blipFill>
          <a:blip r:embed="rId6">
            <a:alphaModFix/>
          </a:blip>
          <a:stretch>
            <a:fillRect/>
          </a:stretch>
        </p:blipFill>
        <p:spPr>
          <a:xfrm>
            <a:off x="4554950" y="1017724"/>
            <a:ext cx="3703325" cy="3500501"/>
          </a:xfrm>
          <a:prstGeom prst="rect">
            <a:avLst/>
          </a:prstGeom>
          <a:noFill/>
          <a:ln>
            <a:noFill/>
          </a:ln>
        </p:spPr>
      </p:pic>
      <p:sp>
        <p:nvSpPr>
          <p:cNvPr id="1194" name="Google Shape;1194;p106"/>
          <p:cNvSpPr txBox="1"/>
          <p:nvPr/>
        </p:nvSpPr>
        <p:spPr>
          <a:xfrm>
            <a:off x="2679175" y="4915200"/>
            <a:ext cx="6464700" cy="228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pt-BR" sz="700" u="sng">
                <a:solidFill>
                  <a:schemeClr val="hlink"/>
                </a:solidFill>
                <a:hlinkClick r:id="rId7"/>
              </a:rPr>
              <a:t>https://levelup.gitconnected.com/understanding-react-higher-order-components-by-example-95e8c47c8006</a:t>
            </a:r>
            <a:endParaRPr sz="10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Reusing Code</a:t>
            </a:r>
            <a:endParaRPr/>
          </a:p>
        </p:txBody>
      </p:sp>
      <p:sp>
        <p:nvSpPr>
          <p:cNvPr id="1200" name="Google Shape;1200;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201" name="Google Shape;1201;p107"/>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202" name="Google Shape;1202;p107"/>
          <p:cNvSpPr txBox="1"/>
          <p:nvPr/>
        </p:nvSpPr>
        <p:spPr>
          <a:xfrm>
            <a:off x="386800" y="1301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6D6D6D"/>
                </a:solidFill>
                <a:latin typeface="Roboto"/>
                <a:ea typeface="Roboto"/>
                <a:cs typeface="Roboto"/>
                <a:sym typeface="Roboto"/>
              </a:rPr>
              <a:t>Render Prop</a:t>
            </a:r>
            <a:endParaRPr sz="1600">
              <a:solidFill>
                <a:srgbClr val="6D6D6D"/>
              </a:solidFill>
              <a:latin typeface="Roboto"/>
              <a:ea typeface="Roboto"/>
              <a:cs typeface="Roboto"/>
              <a:sym typeface="Roboto"/>
            </a:endParaRPr>
          </a:p>
          <a:p>
            <a:pPr indent="0" lvl="0" marL="0" rtl="0" algn="l">
              <a:spcBef>
                <a:spcPts val="0"/>
              </a:spcBef>
              <a:spcAft>
                <a:spcPts val="0"/>
              </a:spcAft>
              <a:buNone/>
            </a:pPr>
            <a:r>
              <a:t/>
            </a:r>
            <a:endParaRPr sz="1600">
              <a:solidFill>
                <a:srgbClr val="6D6D6D"/>
              </a:solidFill>
              <a:latin typeface="Roboto"/>
              <a:ea typeface="Roboto"/>
              <a:cs typeface="Roboto"/>
              <a:sym typeface="Roboto"/>
            </a:endParaRPr>
          </a:p>
          <a:p>
            <a:pPr indent="0" lvl="0" marL="0" rtl="0" algn="l">
              <a:spcBef>
                <a:spcPts val="0"/>
              </a:spcBef>
              <a:spcAft>
                <a:spcPts val="0"/>
              </a:spcAft>
              <a:buNone/>
            </a:pPr>
            <a:r>
              <a:rPr lang="pt-BR">
                <a:solidFill>
                  <a:srgbClr val="6D6D6D"/>
                </a:solidFill>
                <a:latin typeface="Roboto"/>
                <a:ea typeface="Roboto"/>
                <a:cs typeface="Roboto"/>
                <a:sym typeface="Roboto"/>
              </a:rPr>
              <a:t>The term “render prop” refers to a technique for sharing code between React components using a prop whose value is a function.</a:t>
            </a:r>
            <a:endParaRPr>
              <a:solidFill>
                <a:srgbClr val="6D6D6D"/>
              </a:solidFill>
              <a:latin typeface="Roboto"/>
              <a:ea typeface="Roboto"/>
              <a:cs typeface="Roboto"/>
              <a:sym typeface="Roboto"/>
            </a:endParaRPr>
          </a:p>
          <a:p>
            <a:pPr indent="0" lvl="0" marL="0" rtl="0" algn="l">
              <a:spcBef>
                <a:spcPts val="0"/>
              </a:spcBef>
              <a:spcAft>
                <a:spcPts val="0"/>
              </a:spcAft>
              <a:buNone/>
            </a:pPr>
            <a:r>
              <a:t/>
            </a:r>
            <a:endParaRPr sz="1600">
              <a:solidFill>
                <a:srgbClr val="6D6D6D"/>
              </a:solidFill>
              <a:latin typeface="Roboto"/>
              <a:ea typeface="Roboto"/>
              <a:cs typeface="Roboto"/>
              <a:sym typeface="Roboto"/>
            </a:endParaRPr>
          </a:p>
          <a:p>
            <a:pPr indent="0" lvl="0" marL="0" rtl="0" algn="l">
              <a:spcBef>
                <a:spcPts val="0"/>
              </a:spcBef>
              <a:spcAft>
                <a:spcPts val="0"/>
              </a:spcAft>
              <a:buNone/>
            </a:pPr>
            <a:r>
              <a:rPr b="1" lang="pt-BR" sz="1200">
                <a:solidFill>
                  <a:srgbClr val="6D6D6D"/>
                </a:solidFill>
                <a:latin typeface="Roboto"/>
                <a:ea typeface="Roboto"/>
                <a:cs typeface="Roboto"/>
                <a:sym typeface="Roboto"/>
              </a:rPr>
              <a:t>A component with a render prop takes a function that returns a React element and calls it instead of implementing its own render logic.</a:t>
            </a:r>
            <a:endParaRPr b="1" sz="1200">
              <a:solidFill>
                <a:srgbClr val="6D6D6D"/>
              </a:solidFill>
              <a:latin typeface="Roboto"/>
              <a:ea typeface="Roboto"/>
              <a:cs typeface="Roboto"/>
              <a:sym typeface="Roboto"/>
            </a:endParaRPr>
          </a:p>
          <a:p>
            <a:pPr indent="0" lvl="0" marL="0" rtl="0" algn="l">
              <a:spcBef>
                <a:spcPts val="0"/>
              </a:spcBef>
              <a:spcAft>
                <a:spcPts val="0"/>
              </a:spcAft>
              <a:buNone/>
            </a:pPr>
            <a:r>
              <a:t/>
            </a:r>
            <a:endParaRPr b="1" sz="1200">
              <a:solidFill>
                <a:srgbClr val="6D6D6D"/>
              </a:solidFill>
              <a:latin typeface="Roboto"/>
              <a:ea typeface="Roboto"/>
              <a:cs typeface="Roboto"/>
              <a:sym typeface="Roboto"/>
            </a:endParaRPr>
          </a:p>
          <a:p>
            <a:pPr indent="0" lvl="0" marL="0" rtl="0" algn="l">
              <a:spcBef>
                <a:spcPts val="0"/>
              </a:spcBef>
              <a:spcAft>
                <a:spcPts val="0"/>
              </a:spcAft>
              <a:buNone/>
            </a:pPr>
            <a:r>
              <a:rPr b="1" lang="pt-BR" sz="1200">
                <a:solidFill>
                  <a:srgbClr val="6D6D6D"/>
                </a:solidFill>
                <a:latin typeface="Roboto"/>
                <a:ea typeface="Roboto"/>
                <a:cs typeface="Roboto"/>
                <a:sym typeface="Roboto"/>
              </a:rPr>
              <a:t>Example</a:t>
            </a:r>
            <a:endParaRPr b="1" sz="1200">
              <a:solidFill>
                <a:srgbClr val="6D6D6D"/>
              </a:solidFill>
              <a:latin typeface="Roboto"/>
              <a:ea typeface="Roboto"/>
              <a:cs typeface="Roboto"/>
              <a:sym typeface="Roboto"/>
            </a:endParaRPr>
          </a:p>
          <a:p>
            <a:pPr indent="-304800" lvl="0" marL="457200" rtl="0" algn="l">
              <a:spcBef>
                <a:spcPts val="0"/>
              </a:spcBef>
              <a:spcAft>
                <a:spcPts val="0"/>
              </a:spcAft>
              <a:buClr>
                <a:srgbClr val="6D6D6D"/>
              </a:buClr>
              <a:buSzPts val="1200"/>
              <a:buFont typeface="Roboto"/>
              <a:buChar char="-"/>
            </a:pPr>
            <a:r>
              <a:rPr b="1" lang="pt-BR" sz="1200" u="sng">
                <a:solidFill>
                  <a:schemeClr val="hlink"/>
                </a:solidFill>
                <a:latin typeface="Roboto"/>
                <a:ea typeface="Roboto"/>
                <a:cs typeface="Roboto"/>
                <a:sym typeface="Roboto"/>
                <a:hlinkClick r:id="rId4"/>
              </a:rPr>
              <a:t>WRAPPER</a:t>
            </a:r>
            <a:r>
              <a:rPr b="1" lang="pt-BR" sz="1200">
                <a:solidFill>
                  <a:srgbClr val="6D6D6D"/>
                </a:solidFill>
                <a:latin typeface="Roboto"/>
                <a:ea typeface="Roboto"/>
                <a:cs typeface="Roboto"/>
                <a:sym typeface="Roboto"/>
              </a:rPr>
              <a:t> (storage handler)</a:t>
            </a:r>
            <a:endParaRPr b="1" sz="1200">
              <a:solidFill>
                <a:srgbClr val="6D6D6D"/>
              </a:solidFill>
              <a:latin typeface="Roboto"/>
              <a:ea typeface="Roboto"/>
              <a:cs typeface="Roboto"/>
              <a:sym typeface="Roboto"/>
            </a:endParaRPr>
          </a:p>
          <a:p>
            <a:pPr indent="-304800" lvl="0" marL="457200" rtl="0" algn="l">
              <a:spcBef>
                <a:spcPts val="0"/>
              </a:spcBef>
              <a:spcAft>
                <a:spcPts val="0"/>
              </a:spcAft>
              <a:buClr>
                <a:srgbClr val="6D6D6D"/>
              </a:buClr>
              <a:buSzPts val="1200"/>
              <a:buFont typeface="Roboto"/>
              <a:buChar char="-"/>
            </a:pPr>
            <a:r>
              <a:rPr b="1" lang="pt-BR" sz="1200" u="sng">
                <a:solidFill>
                  <a:schemeClr val="hlink"/>
                </a:solidFill>
                <a:latin typeface="Roboto"/>
                <a:ea typeface="Roboto"/>
                <a:cs typeface="Roboto"/>
                <a:sym typeface="Roboto"/>
                <a:hlinkClick r:id="rId5"/>
              </a:rPr>
              <a:t>Using Wrapper</a:t>
            </a:r>
            <a:endParaRPr b="1" sz="1200">
              <a:solidFill>
                <a:srgbClr val="6D6D6D"/>
              </a:solidFill>
              <a:latin typeface="Roboto"/>
              <a:ea typeface="Roboto"/>
              <a:cs typeface="Roboto"/>
              <a:sym typeface="Roboto"/>
            </a:endParaRPr>
          </a:p>
        </p:txBody>
      </p:sp>
      <p:sp>
        <p:nvSpPr>
          <p:cNvPr id="1203" name="Google Shape;1203;p107"/>
          <p:cNvSpPr txBox="1"/>
          <p:nvPr/>
        </p:nvSpPr>
        <p:spPr>
          <a:xfrm>
            <a:off x="2679175" y="4915200"/>
            <a:ext cx="6464700" cy="228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pt-BR" sz="700"/>
              <a:t>https://levelup.gitconnected.com/understanding-react-render-props-by-example-71f2162fd0f2</a:t>
            </a:r>
            <a:endParaRPr sz="1000"/>
          </a:p>
        </p:txBody>
      </p:sp>
      <p:pic>
        <p:nvPicPr>
          <p:cNvPr id="1204" name="Google Shape;1204;p107"/>
          <p:cNvPicPr preferRelativeResize="0"/>
          <p:nvPr/>
        </p:nvPicPr>
        <p:blipFill rotWithShape="1">
          <a:blip r:embed="rId6">
            <a:alphaModFix/>
          </a:blip>
          <a:srcRect b="9029" l="12007" r="10826" t="8733"/>
          <a:stretch/>
        </p:blipFill>
        <p:spPr>
          <a:xfrm>
            <a:off x="4854775" y="107425"/>
            <a:ext cx="3317075" cy="47387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Reusing Code</a:t>
            </a:r>
            <a:endParaRPr/>
          </a:p>
        </p:txBody>
      </p:sp>
      <p:sp>
        <p:nvSpPr>
          <p:cNvPr id="1210" name="Google Shape;1210;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211" name="Google Shape;1211;p108"/>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212" name="Google Shape;1212;p108"/>
          <p:cNvSpPr txBox="1"/>
          <p:nvPr/>
        </p:nvSpPr>
        <p:spPr>
          <a:xfrm>
            <a:off x="662100" y="14357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6D6D6D"/>
                </a:solidFill>
                <a:latin typeface="Roboto"/>
                <a:ea typeface="Roboto"/>
                <a:cs typeface="Roboto"/>
                <a:sym typeface="Roboto"/>
              </a:rPr>
              <a:t>Props Drilling</a:t>
            </a:r>
            <a:endParaRPr sz="1600">
              <a:solidFill>
                <a:srgbClr val="6D6D6D"/>
              </a:solidFill>
              <a:latin typeface="Roboto"/>
              <a:ea typeface="Roboto"/>
              <a:cs typeface="Roboto"/>
              <a:sym typeface="Roboto"/>
            </a:endParaRPr>
          </a:p>
          <a:p>
            <a:pPr indent="0" lvl="0" marL="0" rtl="0" algn="l">
              <a:spcBef>
                <a:spcPts val="0"/>
              </a:spcBef>
              <a:spcAft>
                <a:spcPts val="0"/>
              </a:spcAft>
              <a:buNone/>
            </a:pPr>
            <a:r>
              <a:t/>
            </a:r>
            <a:endParaRPr sz="1600">
              <a:solidFill>
                <a:srgbClr val="6D6D6D"/>
              </a:solidFill>
              <a:latin typeface="Roboto"/>
              <a:ea typeface="Roboto"/>
              <a:cs typeface="Roboto"/>
              <a:sym typeface="Roboto"/>
            </a:endParaRPr>
          </a:p>
          <a:p>
            <a:pPr indent="0" lvl="0" marL="0" rtl="0" algn="l">
              <a:spcBef>
                <a:spcPts val="0"/>
              </a:spcBef>
              <a:spcAft>
                <a:spcPts val="0"/>
              </a:spcAft>
              <a:buNone/>
            </a:pPr>
            <a:r>
              <a:rPr lang="pt-BR" sz="1600">
                <a:solidFill>
                  <a:srgbClr val="6D6D6D"/>
                </a:solidFill>
                <a:latin typeface="Roboto"/>
                <a:ea typeface="Roboto"/>
                <a:cs typeface="Roboto"/>
                <a:sym typeface="Roboto"/>
              </a:rPr>
              <a:t>Prop drilling (also called "threading") refers to the process you have to go through to get data to parts of the React Component tree.</a:t>
            </a:r>
            <a:endParaRPr sz="1600">
              <a:solidFill>
                <a:srgbClr val="6D6D6D"/>
              </a:solidFill>
              <a:latin typeface="Roboto"/>
              <a:ea typeface="Roboto"/>
              <a:cs typeface="Roboto"/>
              <a:sym typeface="Roboto"/>
            </a:endParaRPr>
          </a:p>
          <a:p>
            <a:pPr indent="0" lvl="0" marL="0" rtl="0" algn="l">
              <a:spcBef>
                <a:spcPts val="0"/>
              </a:spcBef>
              <a:spcAft>
                <a:spcPts val="0"/>
              </a:spcAft>
              <a:buNone/>
            </a:pPr>
            <a:r>
              <a:t/>
            </a:r>
            <a:endParaRPr sz="1800">
              <a:solidFill>
                <a:srgbClr val="6D6D6D"/>
              </a:solidFill>
              <a:latin typeface="Roboto"/>
              <a:ea typeface="Roboto"/>
              <a:cs typeface="Roboto"/>
              <a:sym typeface="Roboto"/>
            </a:endParaRPr>
          </a:p>
        </p:txBody>
      </p:sp>
      <p:pic>
        <p:nvPicPr>
          <p:cNvPr id="1213" name="Google Shape;1213;p108"/>
          <p:cNvPicPr preferRelativeResize="0"/>
          <p:nvPr/>
        </p:nvPicPr>
        <p:blipFill>
          <a:blip r:embed="rId4">
            <a:alphaModFix/>
          </a:blip>
          <a:stretch>
            <a:fillRect/>
          </a:stretch>
        </p:blipFill>
        <p:spPr>
          <a:xfrm>
            <a:off x="4111900" y="1129825"/>
            <a:ext cx="4720394" cy="382097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Reusing Code</a:t>
            </a:r>
            <a:endParaRPr/>
          </a:p>
        </p:txBody>
      </p:sp>
      <p:sp>
        <p:nvSpPr>
          <p:cNvPr id="1219" name="Google Shape;1219;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220" name="Google Shape;1220;p109"/>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221" name="Google Shape;1221;p109"/>
          <p:cNvSpPr txBox="1"/>
          <p:nvPr/>
        </p:nvSpPr>
        <p:spPr>
          <a:xfrm>
            <a:off x="386800" y="1301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6D6D6D"/>
                </a:solidFill>
                <a:latin typeface="Roboto"/>
                <a:ea typeface="Roboto"/>
                <a:cs typeface="Roboto"/>
                <a:sym typeface="Roboto"/>
              </a:rPr>
              <a:t>WRAPPER HELL</a:t>
            </a:r>
            <a:endParaRPr b="1" sz="1200">
              <a:solidFill>
                <a:srgbClr val="6D6D6D"/>
              </a:solidFill>
              <a:latin typeface="Roboto"/>
              <a:ea typeface="Roboto"/>
              <a:cs typeface="Roboto"/>
              <a:sym typeface="Roboto"/>
            </a:endParaRPr>
          </a:p>
        </p:txBody>
      </p:sp>
      <p:sp>
        <p:nvSpPr>
          <p:cNvPr id="1222" name="Google Shape;1222;p109"/>
          <p:cNvSpPr txBox="1"/>
          <p:nvPr/>
        </p:nvSpPr>
        <p:spPr>
          <a:xfrm>
            <a:off x="2679175" y="4915200"/>
            <a:ext cx="6464700" cy="228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pt-BR" sz="700"/>
              <a:t>https://levelup.gitconnected.com/understanding-react-render-props-by-example-71f2162fd0f2</a:t>
            </a:r>
            <a:endParaRPr sz="1000"/>
          </a:p>
        </p:txBody>
      </p:sp>
      <p:pic>
        <p:nvPicPr>
          <p:cNvPr id="1223" name="Google Shape;1223;p109"/>
          <p:cNvPicPr preferRelativeResize="0"/>
          <p:nvPr/>
        </p:nvPicPr>
        <p:blipFill>
          <a:blip r:embed="rId4">
            <a:alphaModFix/>
          </a:blip>
          <a:stretch>
            <a:fillRect/>
          </a:stretch>
        </p:blipFill>
        <p:spPr>
          <a:xfrm>
            <a:off x="3539200" y="1170125"/>
            <a:ext cx="5452400" cy="35571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Hooks</a:t>
            </a:r>
            <a:endParaRPr/>
          </a:p>
        </p:txBody>
      </p:sp>
      <p:sp>
        <p:nvSpPr>
          <p:cNvPr id="1229" name="Google Shape;1229;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230" name="Google Shape;1230;p110"/>
          <p:cNvPicPr preferRelativeResize="0"/>
          <p:nvPr/>
        </p:nvPicPr>
        <p:blipFill>
          <a:blip r:embed="rId3">
            <a:alphaModFix/>
          </a:blip>
          <a:stretch>
            <a:fillRect/>
          </a:stretch>
        </p:blipFill>
        <p:spPr>
          <a:xfrm>
            <a:off x="8258281" y="148842"/>
            <a:ext cx="751251" cy="530882"/>
          </a:xfrm>
          <a:prstGeom prst="rect">
            <a:avLst/>
          </a:prstGeom>
          <a:noFill/>
          <a:ln>
            <a:noFill/>
          </a:ln>
        </p:spPr>
      </p:pic>
      <p:sp>
        <p:nvSpPr>
          <p:cNvPr id="1231" name="Google Shape;1231;p110"/>
          <p:cNvSpPr txBox="1"/>
          <p:nvPr/>
        </p:nvSpPr>
        <p:spPr>
          <a:xfrm>
            <a:off x="433800" y="14558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2"/>
                </a:solidFill>
                <a:latin typeface="Roboto"/>
                <a:ea typeface="Roboto"/>
                <a:cs typeface="Roboto"/>
                <a:sym typeface="Roboto"/>
              </a:rPr>
              <a:t>Hooks are a new addition in React 16.8. They let you use state and other React features without writing a class.</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b="1" lang="pt-BR">
                <a:solidFill>
                  <a:schemeClr val="dk2"/>
                </a:solidFill>
                <a:latin typeface="Roboto"/>
                <a:ea typeface="Roboto"/>
                <a:cs typeface="Roboto"/>
                <a:sym typeface="Roboto"/>
              </a:rPr>
              <a:t>It’s hard to reuse stateful logic between components</a:t>
            </a:r>
            <a:endParaRPr b="1">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b="1" lang="pt-BR">
                <a:solidFill>
                  <a:schemeClr val="dk2"/>
                </a:solidFill>
                <a:latin typeface="Roboto"/>
                <a:ea typeface="Roboto"/>
                <a:cs typeface="Roboto"/>
                <a:sym typeface="Roboto"/>
              </a:rPr>
              <a:t>Complex components become hard to understand</a:t>
            </a:r>
            <a:endParaRPr b="1">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b="1" lang="pt-BR">
                <a:solidFill>
                  <a:schemeClr val="dk2"/>
                </a:solidFill>
                <a:latin typeface="Roboto"/>
                <a:ea typeface="Roboto"/>
                <a:cs typeface="Roboto"/>
                <a:sym typeface="Roboto"/>
              </a:rPr>
              <a:t>Classes confuse both people and machines</a:t>
            </a:r>
            <a:endParaRPr b="1">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rPr lang="pt-BR">
                <a:solidFill>
                  <a:schemeClr val="dk2"/>
                </a:solidFill>
                <a:latin typeface="Roboto"/>
                <a:ea typeface="Roboto"/>
                <a:cs typeface="Roboto"/>
                <a:sym typeface="Roboto"/>
              </a:rPr>
              <a:t>Hooks let you use more of React’s features without classes. </a:t>
            </a:r>
            <a:endParaRPr>
              <a:solidFill>
                <a:schemeClr val="dk2"/>
              </a:solidFill>
              <a:latin typeface="Roboto"/>
              <a:ea typeface="Roboto"/>
              <a:cs typeface="Roboto"/>
              <a:sym typeface="Roboto"/>
            </a:endParaRPr>
          </a:p>
        </p:txBody>
      </p:sp>
      <p:pic>
        <p:nvPicPr>
          <p:cNvPr id="1232" name="Google Shape;1232;p110"/>
          <p:cNvPicPr preferRelativeResize="0"/>
          <p:nvPr/>
        </p:nvPicPr>
        <p:blipFill>
          <a:blip r:embed="rId4">
            <a:alphaModFix/>
          </a:blip>
          <a:stretch>
            <a:fillRect/>
          </a:stretch>
        </p:blipFill>
        <p:spPr>
          <a:xfrm>
            <a:off x="3832425" y="1485700"/>
            <a:ext cx="5177100" cy="277876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pic>
        <p:nvPicPr>
          <p:cNvPr id="1237" name="Google Shape;1237;p111"/>
          <p:cNvPicPr preferRelativeResize="0"/>
          <p:nvPr/>
        </p:nvPicPr>
        <p:blipFill>
          <a:blip r:embed="rId3">
            <a:alphaModFix/>
          </a:blip>
          <a:stretch>
            <a:fillRect/>
          </a:stretch>
        </p:blipFill>
        <p:spPr>
          <a:xfrm>
            <a:off x="5667700" y="1725875"/>
            <a:ext cx="2369875" cy="2725379"/>
          </a:xfrm>
          <a:prstGeom prst="rect">
            <a:avLst/>
          </a:prstGeom>
          <a:noFill/>
          <a:ln>
            <a:noFill/>
          </a:ln>
        </p:spPr>
      </p:pic>
      <p:sp>
        <p:nvSpPr>
          <p:cNvPr id="1238" name="Google Shape;1238;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ReactJS - Functional Based Component</a:t>
            </a:r>
            <a:endParaRPr/>
          </a:p>
        </p:txBody>
      </p:sp>
      <p:sp>
        <p:nvSpPr>
          <p:cNvPr id="1239" name="Google Shape;1239;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pic>
        <p:nvPicPr>
          <p:cNvPr id="1240" name="Google Shape;1240;p111"/>
          <p:cNvPicPr preferRelativeResize="0"/>
          <p:nvPr/>
        </p:nvPicPr>
        <p:blipFill>
          <a:blip r:embed="rId4">
            <a:alphaModFix/>
          </a:blip>
          <a:stretch>
            <a:fillRect/>
          </a:stretch>
        </p:blipFill>
        <p:spPr>
          <a:xfrm>
            <a:off x="8258281" y="148842"/>
            <a:ext cx="751251" cy="530882"/>
          </a:xfrm>
          <a:prstGeom prst="rect">
            <a:avLst/>
          </a:prstGeom>
          <a:noFill/>
          <a:ln>
            <a:noFill/>
          </a:ln>
        </p:spPr>
      </p:pic>
      <p:pic>
        <p:nvPicPr>
          <p:cNvPr id="1241" name="Google Shape;1241;p111"/>
          <p:cNvPicPr preferRelativeResize="0"/>
          <p:nvPr/>
        </p:nvPicPr>
        <p:blipFill rotWithShape="1">
          <a:blip r:embed="rId5">
            <a:alphaModFix/>
          </a:blip>
          <a:srcRect b="7037" l="6495" r="6312" t="6830"/>
          <a:stretch/>
        </p:blipFill>
        <p:spPr>
          <a:xfrm>
            <a:off x="725200" y="1047275"/>
            <a:ext cx="3055567" cy="4082573"/>
          </a:xfrm>
          <a:prstGeom prst="rect">
            <a:avLst/>
          </a:prstGeom>
          <a:noFill/>
          <a:ln>
            <a:noFill/>
          </a:ln>
        </p:spPr>
      </p:pic>
      <p:cxnSp>
        <p:nvCxnSpPr>
          <p:cNvPr id="1242" name="Google Shape;1242;p111"/>
          <p:cNvCxnSpPr/>
          <p:nvPr/>
        </p:nvCxnSpPr>
        <p:spPr>
          <a:xfrm>
            <a:off x="4391450" y="2974625"/>
            <a:ext cx="866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914848"/>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